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1" r:id="rId6"/>
    <p:sldId id="28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6" r:id="rId20"/>
    <p:sldId id="275" r:id="rId21"/>
    <p:sldId id="282" r:id="rId22"/>
    <p:sldId id="277" r:id="rId23"/>
    <p:sldId id="279" r:id="rId24"/>
    <p:sldId id="280" r:id="rId25"/>
  </p:sldIdLst>
  <p:sldSz cx="12192000" cy="6858000"/>
  <p:notesSz cx="6858000" cy="9144000"/>
  <p:embeddedFontLst>
    <p:embeddedFont>
      <p:font typeface="Avenir" panose="02000503020000020003" pitchFamily="2" charset="0"/>
      <p:regular r:id="rId27"/>
      <p:italic r:id="rId28"/>
    </p:embeddedFont>
    <p:embeddedFont>
      <p:font typeface="Bitter" pitchFamily="2" charset="77"/>
      <p:regular r:id="rId29"/>
      <p:bold r:id="rId30"/>
      <p:italic r:id="rId31"/>
      <p:boldItalic r:id="rId32"/>
    </p:embeddedFont>
    <p:embeddedFont>
      <p:font typeface="Bitter Medium" pitchFamily="2" charset="77"/>
      <p:regular r:id="rId33"/>
      <p:bold r:id="rId34"/>
      <p:italic r:id="rId35"/>
      <p:boldItalic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Proxima Nova" panose="02000506030000020004" pitchFamily="2" charset="0"/>
      <p:regular r:id="rId41"/>
      <p:bold r:id="rId42"/>
      <p:italic r:id="rId43"/>
      <p:boldItalic r:id="rId44"/>
    </p:embeddedFont>
    <p:embeddedFont>
      <p:font typeface="Source Sans Pro" panose="020B0503030403020204" pitchFamily="34" charset="0"/>
      <p:regular r:id="rId45"/>
      <p:bold r:id="rId46"/>
      <p:italic r:id="rId47"/>
      <p:boldItalic r:id="rId48"/>
    </p:embeddedFont>
    <p:embeddedFont>
      <p:font typeface="Source Sans Pro Light" panose="020B0403030403020204" pitchFamily="34" charset="0"/>
      <p:regular r:id="rId49"/>
      <p:bold r:id="rId50"/>
      <p:italic r:id="rId51"/>
      <p:boldItalic r:id="rId52"/>
    </p:embeddedFont>
    <p:embeddedFont>
      <p:font typeface="Source Sans Pro SemiBold" panose="020B0503030403020204" pitchFamily="34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6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>
        <p:guide orient="horz" pos="3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font" Target="fonts/font21.fntdata"/><Relationship Id="rId50" Type="http://schemas.openxmlformats.org/officeDocument/2006/relationships/font" Target="fonts/font24.fntdata"/><Relationship Id="rId55" Type="http://schemas.openxmlformats.org/officeDocument/2006/relationships/font" Target="fonts/font2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font" Target="fonts/font19.fntdata"/><Relationship Id="rId53" Type="http://schemas.openxmlformats.org/officeDocument/2006/relationships/font" Target="fonts/font27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font" Target="fonts/font22.fntdata"/><Relationship Id="rId56" Type="http://schemas.openxmlformats.org/officeDocument/2006/relationships/font" Target="fonts/font30.fntdata"/><Relationship Id="rId8" Type="http://schemas.openxmlformats.org/officeDocument/2006/relationships/slide" Target="slides/slide7.xml"/><Relationship Id="rId51" Type="http://schemas.openxmlformats.org/officeDocument/2006/relationships/font" Target="fonts/font2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font" Target="fonts/font20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5.fntdata"/><Relationship Id="rId54" Type="http://schemas.openxmlformats.org/officeDocument/2006/relationships/font" Target="fonts/font2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openxmlformats.org/officeDocument/2006/relationships/font" Target="fonts/font23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52" Type="http://schemas.openxmlformats.org/officeDocument/2006/relationships/font" Target="fonts/font26.fntdata"/><Relationship Id="rId6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050b3c0445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g1050b3c044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12f43668a9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12f43668a9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g112f43668a9_0_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12f43668a9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12f43668a9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g112f43668a9_0_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12f43668a9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12f43668a9_0_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g112f43668a9_0_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12f43668a9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12f43668a9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g112f43668a9_0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12f43668a9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12f43668a9_0_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112f43668a9_0_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12f43668a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12f43668a9_0_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g112f43668a9_0_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12f43668a9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12f43668a9_0_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g112f43668a9_0_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12f43668a9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12f43668a9_0_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g112f43668a9_0_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12f43668a9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12f43668a9_0_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g112f43668a9_0_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12f43668a9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12f43668a9_0_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g112f43668a9_0_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f726146209_0_1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/>
          </a:p>
        </p:txBody>
      </p:sp>
      <p:sp>
        <p:nvSpPr>
          <p:cNvPr id="105" name="Google Shape;105;gf726146209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12f43668a9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12f43668a9_0_1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g112f43668a9_0_1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12f43668a9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12f43668a9_0_1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g112f43668a9_0_1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12449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2f43668a9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12f43668a9_0_1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g112f43668a9_0_1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12f43668a9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12f43668a9_0_1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g112f43668a9_0_1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12f43668a9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12f43668a9_0_1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g112f43668a9_0_1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f22771e01d_0_3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endParaRPr/>
          </a:p>
        </p:txBody>
      </p:sp>
      <p:sp>
        <p:nvSpPr>
          <p:cNvPr id="143" name="Google Shape;143;gf22771e01d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7be83f451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7be83f4515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7be83f4515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12f43668a9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12f43668a9_0_1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112f43668a9_0_1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f22771e01d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f22771e01d_0_1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gf22771e01d_0_1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951819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12f43668a9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12f43668a9_0_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g112f43668a9_0_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8fb1e0fdf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8fb1e0fdf2_0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g8fb1e0fdf2_0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12f43668a9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12f43668a9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g112f43668a9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>
            <a:off x="10100" y="0"/>
            <a:ext cx="12192000" cy="5688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8575" y="466306"/>
            <a:ext cx="2559301" cy="56984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1524000" y="1532950"/>
            <a:ext cx="9144000" cy="1613700"/>
          </a:xfrm>
          <a:prstGeom prst="rect">
            <a:avLst/>
          </a:prstGeom>
        </p:spPr>
        <p:txBody>
          <a:bodyPr spcFirstLastPara="1" wrap="square" lIns="45700" tIns="45700" rIns="45700" bIns="457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2F2F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2F2F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2F2F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2F2F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2F2F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2F2F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2F2F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2F2F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2F2F2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34100" y="3146638"/>
            <a:ext cx="9144000" cy="7599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>
            <a:lvl1pPr lvl="0" algn="ctr">
              <a:spcBef>
                <a:spcPts val="800"/>
              </a:spcBef>
              <a:spcAft>
                <a:spcPts val="0"/>
              </a:spcAft>
              <a:buNone/>
              <a:defRPr sz="1800" b="1">
                <a:solidFill>
                  <a:srgbClr val="F2F2F2"/>
                </a:solidFill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8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eneral content - dark">
  <p:cSld name="Comparison dark">
    <p:bg>
      <p:bgPr>
        <a:solidFill>
          <a:schemeClr val="accent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sldNum" idx="12"/>
          </p:nvPr>
        </p:nvSpPr>
        <p:spPr>
          <a:xfrm>
            <a:off x="11307327" y="6400414"/>
            <a:ext cx="275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2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0" name="Google Shape;70;p11"/>
          <p:cNvSpPr txBox="1">
            <a:spLocks noGrp="1"/>
          </p:cNvSpPr>
          <p:nvPr>
            <p:ph type="title"/>
          </p:nvPr>
        </p:nvSpPr>
        <p:spPr>
          <a:xfrm>
            <a:off x="613175" y="685800"/>
            <a:ext cx="10058400" cy="730500"/>
          </a:xfrm>
          <a:prstGeom prst="rect">
            <a:avLst/>
          </a:prstGeom>
        </p:spPr>
        <p:txBody>
          <a:bodyPr spcFirstLastPara="1" wrap="square" lIns="45700" tIns="45700" rIns="45700" bIns="457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2F2F2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body" idx="1"/>
          </p:nvPr>
        </p:nvSpPr>
        <p:spPr>
          <a:xfrm>
            <a:off x="592750" y="1406000"/>
            <a:ext cx="5283600" cy="47520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228600" rtl="0">
              <a:spcBef>
                <a:spcPts val="80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Source Sans Pro"/>
              <a:buNone/>
              <a:defRPr sz="2000">
                <a:solidFill>
                  <a:srgbClr val="F2F2F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rtl="0">
              <a:spcBef>
                <a:spcPts val="80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Source Sans Pro"/>
              <a:buNone/>
              <a:defRPr sz="2000">
                <a:solidFill>
                  <a:srgbClr val="F2F2F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228600" rtl="0">
              <a:spcBef>
                <a:spcPts val="80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Source Sans Pro"/>
              <a:buNone/>
              <a:defRPr sz="2000">
                <a:solidFill>
                  <a:srgbClr val="F2F2F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228600" rtl="0">
              <a:spcBef>
                <a:spcPts val="80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Source Sans Pro"/>
              <a:buNone/>
              <a:defRPr sz="2000">
                <a:solidFill>
                  <a:srgbClr val="F2F2F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228600" rtl="0">
              <a:spcBef>
                <a:spcPts val="80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Source Sans Pro"/>
              <a:buNone/>
              <a:defRPr sz="2000">
                <a:solidFill>
                  <a:srgbClr val="F2F2F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Source Sans Pro"/>
              <a:buChar char="•"/>
              <a:defRPr sz="2000">
                <a:solidFill>
                  <a:srgbClr val="F2F2F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Source Sans Pro"/>
              <a:buChar char="•"/>
              <a:defRPr sz="2000">
                <a:solidFill>
                  <a:srgbClr val="F2F2F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Source Sans Pro"/>
              <a:buChar char="•"/>
              <a:defRPr sz="2000">
                <a:solidFill>
                  <a:srgbClr val="F2F2F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55600" rtl="0">
              <a:spcBef>
                <a:spcPts val="80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Source Sans Pro"/>
              <a:buChar char="•"/>
              <a:defRPr sz="2000">
                <a:solidFill>
                  <a:srgbClr val="F2F2F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subTitle" idx="2"/>
          </p:nvPr>
        </p:nvSpPr>
        <p:spPr>
          <a:xfrm>
            <a:off x="613175" y="327025"/>
            <a:ext cx="10058400" cy="355500"/>
          </a:xfrm>
          <a:prstGeom prst="rect">
            <a:avLst/>
          </a:prstGeom>
        </p:spPr>
        <p:txBody>
          <a:bodyPr spcFirstLastPara="1" wrap="square" lIns="45700" tIns="45700" rIns="45700" bIns="45700" anchor="ctr" anchorCtr="0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None/>
              <a:defRPr sz="1600" b="1">
                <a:solidFill>
                  <a:srgbClr val="F2F2F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8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ntent Boxes dark">
  <p:cSld name="Four Content Boxes dark">
    <p:bg>
      <p:bgPr>
        <a:solidFill>
          <a:schemeClr val="accent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body" idx="1"/>
          </p:nvPr>
        </p:nvSpPr>
        <p:spPr>
          <a:xfrm>
            <a:off x="609600" y="1525495"/>
            <a:ext cx="5486400" cy="1853100"/>
          </a:xfrm>
          <a:prstGeom prst="rect">
            <a:avLst/>
          </a:prstGeom>
          <a:solidFill>
            <a:srgbClr val="318DDA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28600" tIns="228600" rIns="228600" bIns="228600" anchor="t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sldNum" idx="12"/>
          </p:nvPr>
        </p:nvSpPr>
        <p:spPr>
          <a:xfrm>
            <a:off x="11307327" y="6400414"/>
            <a:ext cx="275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2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6" name="Google Shape;76;p12"/>
          <p:cNvSpPr txBox="1">
            <a:spLocks noGrp="1"/>
          </p:cNvSpPr>
          <p:nvPr>
            <p:ph type="title"/>
          </p:nvPr>
        </p:nvSpPr>
        <p:spPr>
          <a:xfrm>
            <a:off x="613175" y="685800"/>
            <a:ext cx="10058400" cy="730500"/>
          </a:xfrm>
          <a:prstGeom prst="rect">
            <a:avLst/>
          </a:prstGeom>
        </p:spPr>
        <p:txBody>
          <a:bodyPr spcFirstLastPara="1" wrap="square" lIns="45700" tIns="45700" rIns="45700" bIns="457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2F2F2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subTitle" idx="2"/>
          </p:nvPr>
        </p:nvSpPr>
        <p:spPr>
          <a:xfrm>
            <a:off x="613175" y="327025"/>
            <a:ext cx="10058400" cy="355500"/>
          </a:xfrm>
          <a:prstGeom prst="rect">
            <a:avLst/>
          </a:prstGeom>
        </p:spPr>
        <p:txBody>
          <a:bodyPr spcFirstLastPara="1" wrap="square" lIns="45700" tIns="45700" rIns="45700" bIns="45700" anchor="ctr" anchorCtr="0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None/>
              <a:defRPr sz="1600" b="1">
                <a:solidFill>
                  <a:srgbClr val="F2F2F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8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 dark">
    <p:bg>
      <p:bgPr>
        <a:solidFill>
          <a:schemeClr val="accent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11307327" y="6400414"/>
            <a:ext cx="275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2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_2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Bitter"/>
              <a:buNone/>
              <a:defRPr>
                <a:latin typeface="Bitter"/>
                <a:ea typeface="Bitter"/>
                <a:cs typeface="Bitter"/>
                <a:sym typeface="Bitter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body" idx="1"/>
          </p:nvPr>
        </p:nvSpPr>
        <p:spPr>
          <a:xfrm>
            <a:off x="609600" y="1525587"/>
            <a:ext cx="5283300" cy="46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355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55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55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55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55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92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11307327" y="6400414"/>
            <a:ext cx="275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2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None/>
              <a:defRPr/>
            </a:lvl2pPr>
            <a:lvl3pPr marL="1371600" lvl="2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None/>
              <a:defRPr/>
            </a:lvl3pPr>
            <a:lvl4pPr marL="1828800" lvl="3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None/>
              <a:defRPr/>
            </a:lvl4pPr>
            <a:lvl5pPr marL="2286000" lvl="4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None/>
              <a:defRPr/>
            </a:lvl5pPr>
            <a:lvl6pPr marL="2743200" lvl="5" indent="-3492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>
            <a:off x="1524000" y="1577341"/>
            <a:ext cx="9144000" cy="19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Bitter"/>
              <a:buNone/>
              <a:defRPr sz="4800">
                <a:solidFill>
                  <a:schemeClr val="accent3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body" idx="1"/>
          </p:nvPr>
        </p:nvSpPr>
        <p:spPr>
          <a:xfrm>
            <a:off x="1524000" y="3594043"/>
            <a:ext cx="9144000" cy="7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2286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F8EA3"/>
              </a:buClr>
              <a:buSzPts val="1900"/>
              <a:buFont typeface="Source Sans Pro"/>
              <a:buNone/>
              <a:defRPr sz="1900">
                <a:solidFill>
                  <a:srgbClr val="7F8EA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F8EA3"/>
              </a:buClr>
              <a:buSzPts val="1900"/>
              <a:buFont typeface="Source Sans Pro"/>
              <a:buNone/>
              <a:defRPr sz="1900">
                <a:solidFill>
                  <a:srgbClr val="7F8EA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2286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F8EA3"/>
              </a:buClr>
              <a:buSzPts val="1900"/>
              <a:buFont typeface="Source Sans Pro"/>
              <a:buNone/>
              <a:defRPr sz="1900">
                <a:solidFill>
                  <a:srgbClr val="7F8EA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2286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F8EA3"/>
              </a:buClr>
              <a:buSzPts val="1900"/>
              <a:buFont typeface="Source Sans Pro"/>
              <a:buNone/>
              <a:defRPr sz="1900">
                <a:solidFill>
                  <a:srgbClr val="7F8EA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2286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F8EA3"/>
              </a:buClr>
              <a:buSzPts val="1900"/>
              <a:buFont typeface="Source Sans Pro"/>
              <a:buNone/>
              <a:defRPr sz="1900">
                <a:solidFill>
                  <a:srgbClr val="7F8EA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92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15"/>
          <p:cNvSpPr txBox="1">
            <a:spLocks noGrp="1"/>
          </p:cNvSpPr>
          <p:nvPr>
            <p:ph type="sldNum" idx="12"/>
          </p:nvPr>
        </p:nvSpPr>
        <p:spPr>
          <a:xfrm>
            <a:off x="8462527" y="6217851"/>
            <a:ext cx="275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">
  <p:cSld name="Two Content_3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Bitter"/>
              <a:buNone/>
              <a:defRPr>
                <a:latin typeface="Bitter"/>
                <a:ea typeface="Bitter"/>
                <a:cs typeface="Bitter"/>
                <a:sym typeface="Bitter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body" idx="1"/>
          </p:nvPr>
        </p:nvSpPr>
        <p:spPr>
          <a:xfrm>
            <a:off x="609600" y="1525587"/>
            <a:ext cx="5283300" cy="46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355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55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55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55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55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92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ldNum" idx="12"/>
          </p:nvPr>
        </p:nvSpPr>
        <p:spPr>
          <a:xfrm>
            <a:off x="11307327" y="6400414"/>
            <a:ext cx="275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body" idx="2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None/>
              <a:defRPr/>
            </a:lvl2pPr>
            <a:lvl3pPr marL="1371600" lvl="2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None/>
              <a:defRPr/>
            </a:lvl3pPr>
            <a:lvl4pPr marL="1828800" lvl="3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None/>
              <a:defRPr/>
            </a:lvl4pPr>
            <a:lvl5pPr marL="2286000" lvl="4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None/>
              <a:defRPr/>
            </a:lvl5pPr>
            <a:lvl6pPr marL="2743200" lvl="5" indent="-3492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9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tx">
  <p:cSld name="TITLE_AND_BODY">
    <p:bg>
      <p:bgPr>
        <a:solidFill>
          <a:schemeClr val="accent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609600" y="2944048"/>
            <a:ext cx="10972800" cy="9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Bitter"/>
              <a:buNone/>
              <a:defRPr sz="4800"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body" idx="1"/>
          </p:nvPr>
        </p:nvSpPr>
        <p:spPr>
          <a:xfrm>
            <a:off x="609600" y="2429129"/>
            <a:ext cx="109728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  <a:defRPr sz="1867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  <a:defRPr sz="1867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  <a:defRPr sz="1867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  <a:defRPr sz="1867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  <a:defRPr sz="1867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11307327" y="6400414"/>
            <a:ext cx="275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2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22" name="Google Shape;22;p3"/>
          <p:cNvCxnSpPr/>
          <p:nvPr/>
        </p:nvCxnSpPr>
        <p:spPr>
          <a:xfrm>
            <a:off x="609600" y="3913949"/>
            <a:ext cx="109728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plit 2/3">
  <p:cSld name="2_Split 2/3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7721600" y="0"/>
            <a:ext cx="44703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11307327" y="6400414"/>
            <a:ext cx="275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7BCE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7BCE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7BCE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7BCE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7BCE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7BCE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7BCE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7BCE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7BCE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613175" y="680400"/>
            <a:ext cx="7108500" cy="6735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Bitter"/>
                <a:ea typeface="Bitter"/>
                <a:cs typeface="Bitter"/>
                <a:sym typeface="Bit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613175" y="1283350"/>
            <a:ext cx="5580000" cy="48849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228600" rtl="0">
              <a:spcBef>
                <a:spcPts val="800"/>
              </a:spcBef>
              <a:spcAft>
                <a:spcPts val="0"/>
              </a:spcAft>
              <a:buSzPts val="2000"/>
              <a:buFont typeface="Source Sans Pro"/>
              <a:buNone/>
              <a:defRPr sz="2000" b="1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rtl="0">
              <a:spcBef>
                <a:spcPts val="800"/>
              </a:spcBef>
              <a:spcAft>
                <a:spcPts val="0"/>
              </a:spcAft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228600" rtl="0">
              <a:spcBef>
                <a:spcPts val="800"/>
              </a:spcBef>
              <a:spcAft>
                <a:spcPts val="0"/>
              </a:spcAft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228600" rtl="0">
              <a:spcBef>
                <a:spcPts val="800"/>
              </a:spcBef>
              <a:spcAft>
                <a:spcPts val="0"/>
              </a:spcAft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228600" rtl="0">
              <a:spcBef>
                <a:spcPts val="800"/>
              </a:spcBef>
              <a:spcAft>
                <a:spcPts val="0"/>
              </a:spcAft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Font typeface="Source Sans Pro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Font typeface="Source Sans Pro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Font typeface="Source Sans Pro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55600" rtl="0">
              <a:spcBef>
                <a:spcPts val="800"/>
              </a:spcBef>
              <a:spcAft>
                <a:spcPts val="0"/>
              </a:spcAft>
              <a:buSzPts val="2000"/>
              <a:buFont typeface="Source Sans Pro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2"/>
          </p:nvPr>
        </p:nvSpPr>
        <p:spPr>
          <a:xfrm>
            <a:off x="582525" y="322725"/>
            <a:ext cx="6837000" cy="357600"/>
          </a:xfrm>
          <a:prstGeom prst="rect">
            <a:avLst/>
          </a:prstGeom>
        </p:spPr>
        <p:txBody>
          <a:bodyPr spcFirstLastPara="1" wrap="square" lIns="45700" tIns="45700" rIns="45700" bIns="45700" anchor="ctr" anchorCtr="0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None/>
              <a:defRPr sz="1600" b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8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le">
  <p:cSld name="Two Conte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11307327" y="6400414"/>
            <a:ext cx="275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613175" y="680400"/>
            <a:ext cx="10054800" cy="6735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Bitter"/>
                <a:ea typeface="Bitter"/>
                <a:cs typeface="Bitter"/>
                <a:sym typeface="Bit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1"/>
          </p:nvPr>
        </p:nvSpPr>
        <p:spPr>
          <a:xfrm>
            <a:off x="582525" y="322725"/>
            <a:ext cx="6837000" cy="357600"/>
          </a:xfrm>
          <a:prstGeom prst="rect">
            <a:avLst/>
          </a:prstGeom>
        </p:spPr>
        <p:txBody>
          <a:bodyPr spcFirstLastPara="1" wrap="square" lIns="45700" tIns="45700" rIns="45700" bIns="45700" anchor="ctr" anchorCtr="0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None/>
              <a:defRPr sz="1600" b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8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613175" y="1283350"/>
            <a:ext cx="10694100" cy="48849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228600" rtl="0">
              <a:spcBef>
                <a:spcPts val="800"/>
              </a:spcBef>
              <a:spcAft>
                <a:spcPts val="0"/>
              </a:spcAft>
              <a:buSzPts val="2000"/>
              <a:buFont typeface="Source Sans Pro"/>
              <a:buNone/>
              <a:defRPr sz="2000" b="1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rtl="0">
              <a:spcBef>
                <a:spcPts val="800"/>
              </a:spcBef>
              <a:spcAft>
                <a:spcPts val="0"/>
              </a:spcAft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228600" rtl="0">
              <a:spcBef>
                <a:spcPts val="800"/>
              </a:spcBef>
              <a:spcAft>
                <a:spcPts val="0"/>
              </a:spcAft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228600" rtl="0">
              <a:spcBef>
                <a:spcPts val="800"/>
              </a:spcBef>
              <a:spcAft>
                <a:spcPts val="0"/>
              </a:spcAft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228600" rtl="0">
              <a:spcBef>
                <a:spcPts val="800"/>
              </a:spcBef>
              <a:spcAft>
                <a:spcPts val="0"/>
              </a:spcAft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Font typeface="Source Sans Pro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Font typeface="Source Sans Pro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Font typeface="Source Sans Pro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55600" rtl="0">
              <a:spcBef>
                <a:spcPts val="800"/>
              </a:spcBef>
              <a:spcAft>
                <a:spcPts val="0"/>
              </a:spcAft>
              <a:buSzPts val="2000"/>
              <a:buFont typeface="Source Sans Pro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eps - Squares">
  <p:cSld name="Two Content_1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11307327" y="6400414"/>
            <a:ext cx="275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" name="Google Shape;36;p6"/>
          <p:cNvSpPr txBox="1"/>
          <p:nvPr/>
        </p:nvSpPr>
        <p:spPr>
          <a:xfrm>
            <a:off x="1540955" y="2324924"/>
            <a:ext cx="548700" cy="56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4570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endParaRPr sz="2400"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" name="Google Shape;37;p6"/>
          <p:cNvSpPr txBox="1"/>
          <p:nvPr/>
        </p:nvSpPr>
        <p:spPr>
          <a:xfrm>
            <a:off x="3816475" y="2826988"/>
            <a:ext cx="383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2</a:t>
            </a:r>
            <a:endParaRPr sz="2400"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8" name="Google Shape;38;p6"/>
          <p:cNvSpPr txBox="1"/>
          <p:nvPr/>
        </p:nvSpPr>
        <p:spPr>
          <a:xfrm>
            <a:off x="6843513" y="2826988"/>
            <a:ext cx="383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9" name="Google Shape;39;p6"/>
          <p:cNvSpPr txBox="1"/>
          <p:nvPr/>
        </p:nvSpPr>
        <p:spPr>
          <a:xfrm>
            <a:off x="5330000" y="2495063"/>
            <a:ext cx="383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3</a:t>
            </a:r>
            <a:endParaRPr sz="2400"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" name="Google Shape;40;p6"/>
          <p:cNvSpPr txBox="1"/>
          <p:nvPr/>
        </p:nvSpPr>
        <p:spPr>
          <a:xfrm>
            <a:off x="8357050" y="2495063"/>
            <a:ext cx="383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5</a:t>
            </a:r>
            <a:endParaRPr sz="2400"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1" name="Google Shape;41;p6"/>
          <p:cNvSpPr txBox="1"/>
          <p:nvPr/>
        </p:nvSpPr>
        <p:spPr>
          <a:xfrm>
            <a:off x="6415930" y="2324924"/>
            <a:ext cx="548700" cy="56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4570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3</a:t>
            </a:r>
            <a:endParaRPr sz="2400"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" name="Google Shape;42;p6"/>
          <p:cNvSpPr txBox="1"/>
          <p:nvPr/>
        </p:nvSpPr>
        <p:spPr>
          <a:xfrm>
            <a:off x="3978442" y="2656899"/>
            <a:ext cx="548700" cy="56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4570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2</a:t>
            </a:r>
            <a:endParaRPr sz="2400"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" name="Google Shape;43;p6"/>
          <p:cNvSpPr txBox="1"/>
          <p:nvPr/>
        </p:nvSpPr>
        <p:spPr>
          <a:xfrm>
            <a:off x="8853417" y="2606824"/>
            <a:ext cx="548700" cy="56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4570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4</a:t>
            </a:r>
            <a:endParaRPr sz="2400"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44" name="Google Shape;44;p6"/>
          <p:cNvCxnSpPr>
            <a:stCxn id="36" idx="3"/>
            <a:endCxn id="42" idx="1"/>
          </p:cNvCxnSpPr>
          <p:nvPr/>
        </p:nvCxnSpPr>
        <p:spPr>
          <a:xfrm>
            <a:off x="2089655" y="2606774"/>
            <a:ext cx="1888800" cy="3321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rgbClr val="89BDE8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45" name="Google Shape;45;p6"/>
          <p:cNvCxnSpPr>
            <a:stCxn id="42" idx="3"/>
            <a:endCxn id="41" idx="1"/>
          </p:cNvCxnSpPr>
          <p:nvPr/>
        </p:nvCxnSpPr>
        <p:spPr>
          <a:xfrm rot="10800000" flipH="1">
            <a:off x="4527142" y="2606649"/>
            <a:ext cx="1888800" cy="3321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rgbClr val="89BDE8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46" name="Google Shape;46;p6"/>
          <p:cNvCxnSpPr>
            <a:stCxn id="41" idx="3"/>
            <a:endCxn id="43" idx="1"/>
          </p:cNvCxnSpPr>
          <p:nvPr/>
        </p:nvCxnSpPr>
        <p:spPr>
          <a:xfrm>
            <a:off x="6964630" y="2606774"/>
            <a:ext cx="1888800" cy="282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rgbClr val="89BDE8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47" name="Google Shape;47;p6"/>
          <p:cNvSpPr txBox="1"/>
          <p:nvPr/>
        </p:nvSpPr>
        <p:spPr>
          <a:xfrm>
            <a:off x="1427700" y="2888663"/>
            <a:ext cx="1371600" cy="13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Step description</a:t>
            </a:r>
            <a:endParaRPr sz="1100">
              <a:solidFill>
                <a:srgbClr val="43434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8" name="Google Shape;48;p6"/>
          <p:cNvSpPr txBox="1"/>
          <p:nvPr/>
        </p:nvSpPr>
        <p:spPr>
          <a:xfrm>
            <a:off x="3855625" y="3220588"/>
            <a:ext cx="1371600" cy="13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Step description</a:t>
            </a:r>
            <a:endParaRPr sz="1200" b="1">
              <a:solidFill>
                <a:srgbClr val="43434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9" name="Google Shape;49;p6"/>
          <p:cNvSpPr txBox="1"/>
          <p:nvPr/>
        </p:nvSpPr>
        <p:spPr>
          <a:xfrm>
            <a:off x="6341313" y="2888663"/>
            <a:ext cx="1387500" cy="13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Step description</a:t>
            </a:r>
            <a:endParaRPr sz="1200" b="1">
              <a:solidFill>
                <a:srgbClr val="43434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0" name="Google Shape;50;p6"/>
          <p:cNvSpPr txBox="1"/>
          <p:nvPr/>
        </p:nvSpPr>
        <p:spPr>
          <a:xfrm>
            <a:off x="8740175" y="3170513"/>
            <a:ext cx="1387500" cy="13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Step description</a:t>
            </a:r>
            <a:endParaRPr sz="1100">
              <a:solidFill>
                <a:srgbClr val="43434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613175" y="680400"/>
            <a:ext cx="7108500" cy="6735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Bitter"/>
                <a:ea typeface="Bitter"/>
                <a:cs typeface="Bitter"/>
                <a:sym typeface="Bit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ubTitle" idx="1"/>
          </p:nvPr>
        </p:nvSpPr>
        <p:spPr>
          <a:xfrm>
            <a:off x="582525" y="322725"/>
            <a:ext cx="6837000" cy="357600"/>
          </a:xfrm>
          <a:prstGeom prst="rect">
            <a:avLst/>
          </a:prstGeom>
        </p:spPr>
        <p:txBody>
          <a:bodyPr spcFirstLastPara="1" wrap="square" lIns="45700" tIns="45700" rIns="45700" bIns="45700" anchor="ctr" anchorCtr="0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None/>
              <a:defRPr sz="1600" b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8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ntent Boxes">
  <p:cSld name="Four Content Boxes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609600" y="1525495"/>
            <a:ext cx="5486400" cy="1853100"/>
          </a:xfrm>
          <a:prstGeom prst="rect">
            <a:avLst/>
          </a:prstGeom>
          <a:solidFill>
            <a:srgbClr val="F2F2F2"/>
          </a:solidFill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28600" tIns="228600" rIns="228600" bIns="228600" anchor="t" anchorCtr="0">
            <a:no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11307327" y="6400414"/>
            <a:ext cx="275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613175" y="680400"/>
            <a:ext cx="7108500" cy="6735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Bitter"/>
                <a:ea typeface="Bitter"/>
                <a:cs typeface="Bitter"/>
                <a:sym typeface="Bit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ubTitle" idx="2"/>
          </p:nvPr>
        </p:nvSpPr>
        <p:spPr>
          <a:xfrm>
            <a:off x="582525" y="322725"/>
            <a:ext cx="6837000" cy="357600"/>
          </a:xfrm>
          <a:prstGeom prst="rect">
            <a:avLst/>
          </a:prstGeom>
        </p:spPr>
        <p:txBody>
          <a:bodyPr spcFirstLastPara="1" wrap="square" lIns="45700" tIns="45700" rIns="45700" bIns="45700" anchor="ctr" anchorCtr="0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None/>
              <a:defRPr sz="1600" b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8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eneral content">
  <p:cSld name="Four Content Boxes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609600" y="685800"/>
            <a:ext cx="10058400" cy="6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Bitter"/>
              <a:buNone/>
              <a:defRPr sz="3600">
                <a:latin typeface="Bitter"/>
                <a:ea typeface="Bitter"/>
                <a:cs typeface="Bitter"/>
                <a:sym typeface="Bitter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11307327" y="6400414"/>
            <a:ext cx="275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subTitle" idx="1"/>
          </p:nvPr>
        </p:nvSpPr>
        <p:spPr>
          <a:xfrm>
            <a:off x="582525" y="322725"/>
            <a:ext cx="6837000" cy="357600"/>
          </a:xfrm>
          <a:prstGeom prst="rect">
            <a:avLst/>
          </a:prstGeom>
        </p:spPr>
        <p:txBody>
          <a:bodyPr spcFirstLastPara="1" wrap="square" lIns="45700" tIns="45700" rIns="45700" bIns="45700" anchor="ctr" anchorCtr="0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None/>
              <a:defRPr sz="1600" b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8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Idea">
  <p:cSld name="Big Idea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>
            <a:spLocks noGrp="1"/>
          </p:cNvSpPr>
          <p:nvPr>
            <p:ph type="sldNum" idx="12"/>
          </p:nvPr>
        </p:nvSpPr>
        <p:spPr>
          <a:xfrm>
            <a:off x="11307327" y="6400414"/>
            <a:ext cx="275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623400" y="337250"/>
            <a:ext cx="10959000" cy="5845500"/>
          </a:xfrm>
          <a:prstGeom prst="rect">
            <a:avLst/>
          </a:prstGeom>
        </p:spPr>
        <p:txBody>
          <a:bodyPr spcFirstLastPara="1" wrap="square" lIns="45700" tIns="45700" rIns="457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6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Idea dark">
  <p:cSld name="Big Idea dark">
    <p:bg>
      <p:bgPr>
        <a:solidFill>
          <a:schemeClr val="accent1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sldNum" idx="12"/>
          </p:nvPr>
        </p:nvSpPr>
        <p:spPr>
          <a:xfrm>
            <a:off x="11307327" y="6400414"/>
            <a:ext cx="275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 sz="3600">
                <a:solidFill>
                  <a:srgbClr val="89BDE8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marL="0" lvl="1" indent="0" algn="ctr" rtl="0">
              <a:spcBef>
                <a:spcPts val="0"/>
              </a:spcBef>
              <a:buNone/>
              <a:defRPr sz="3600">
                <a:solidFill>
                  <a:srgbClr val="89BDE8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marL="0" lvl="2" indent="0" algn="ctr" rtl="0">
              <a:spcBef>
                <a:spcPts val="0"/>
              </a:spcBef>
              <a:buNone/>
              <a:defRPr sz="3600">
                <a:solidFill>
                  <a:srgbClr val="89BDE8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marL="0" lvl="3" indent="0" algn="ctr" rtl="0">
              <a:spcBef>
                <a:spcPts val="0"/>
              </a:spcBef>
              <a:buNone/>
              <a:defRPr sz="3600">
                <a:solidFill>
                  <a:srgbClr val="89BDE8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marL="0" lvl="4" indent="0" algn="ctr" rtl="0">
              <a:spcBef>
                <a:spcPts val="0"/>
              </a:spcBef>
              <a:buNone/>
              <a:defRPr sz="3600">
                <a:solidFill>
                  <a:srgbClr val="89BDE8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marL="0" lvl="5" indent="0" algn="ctr" rtl="0">
              <a:spcBef>
                <a:spcPts val="0"/>
              </a:spcBef>
              <a:buNone/>
              <a:defRPr sz="3600">
                <a:solidFill>
                  <a:srgbClr val="89BDE8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marL="0" lvl="6" indent="0" algn="ctr" rtl="0">
              <a:spcBef>
                <a:spcPts val="0"/>
              </a:spcBef>
              <a:buNone/>
              <a:defRPr sz="3600">
                <a:solidFill>
                  <a:srgbClr val="89BDE8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marL="0" lvl="7" indent="0" algn="ctr" rtl="0">
              <a:spcBef>
                <a:spcPts val="0"/>
              </a:spcBef>
              <a:buNone/>
              <a:defRPr sz="3600">
                <a:solidFill>
                  <a:srgbClr val="89BDE8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marL="0" lvl="8" indent="0" algn="ctr" rtl="0">
              <a:spcBef>
                <a:spcPts val="0"/>
              </a:spcBef>
              <a:buNone/>
              <a:defRPr sz="3600">
                <a:solidFill>
                  <a:srgbClr val="89BDE8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i="0" u="none" strike="noStrike" cap="none"/>
          </a:p>
        </p:txBody>
      </p:sp>
      <p:sp>
        <p:nvSpPr>
          <p:cNvPr id="67" name="Google Shape;67;p10"/>
          <p:cNvSpPr txBox="1">
            <a:spLocks noGrp="1"/>
          </p:cNvSpPr>
          <p:nvPr>
            <p:ph type="title"/>
          </p:nvPr>
        </p:nvSpPr>
        <p:spPr>
          <a:xfrm>
            <a:off x="613175" y="316800"/>
            <a:ext cx="10969200" cy="5845500"/>
          </a:xfrm>
          <a:prstGeom prst="rect">
            <a:avLst/>
          </a:prstGeom>
        </p:spPr>
        <p:txBody>
          <a:bodyPr spcFirstLastPara="1" wrap="square" lIns="45700" tIns="45700" rIns="45700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2F2F2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2F2F2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2F2F2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2F2F2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2F2F2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2F2F2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2F2F2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2F2F2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2F2F2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11307327" y="6400414"/>
            <a:ext cx="275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09600" y="330200"/>
            <a:ext cx="10972800" cy="58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 i="0" u="none" strike="noStrike" cap="none">
                <a:solidFill>
                  <a:srgbClr val="454454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 i="0" u="none" strike="noStrike" cap="none">
                <a:solidFill>
                  <a:srgbClr val="454454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 i="0" u="none" strike="noStrike" cap="none">
                <a:solidFill>
                  <a:srgbClr val="454454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 i="0" u="none" strike="noStrike" cap="none">
                <a:solidFill>
                  <a:srgbClr val="454454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 i="0" u="none" strike="noStrike" cap="none">
                <a:solidFill>
                  <a:srgbClr val="454454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Char char="•"/>
              <a:defRPr sz="2000" i="0" u="none" strike="noStrike" cap="none">
                <a:solidFill>
                  <a:srgbClr val="454454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55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Char char="•"/>
              <a:defRPr sz="2000" i="0" u="none" strike="noStrike" cap="none">
                <a:solidFill>
                  <a:srgbClr val="454454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55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Char char="•"/>
              <a:defRPr sz="2000" i="0" u="none" strike="noStrike" cap="none">
                <a:solidFill>
                  <a:srgbClr val="454454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55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Char char="•"/>
              <a:defRPr sz="2000" i="0" u="none" strike="noStrike" cap="none">
                <a:solidFill>
                  <a:srgbClr val="454454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Bitter"/>
              <a:buNone/>
              <a:defRPr sz="3600" i="0" u="none" strike="noStrike" cap="none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Bitter"/>
              <a:buNone/>
              <a:defRPr sz="3600" i="0" u="none" strike="noStrike" cap="none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Bitter"/>
              <a:buNone/>
              <a:defRPr sz="3600" i="0" u="none" strike="noStrike" cap="none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Bitter"/>
              <a:buNone/>
              <a:defRPr sz="3600" i="0" u="none" strike="noStrike" cap="none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Bitter"/>
              <a:buNone/>
              <a:defRPr sz="3600" i="0" u="none" strike="noStrike" cap="none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Bitter"/>
              <a:buNone/>
              <a:defRPr sz="3600" i="0" u="none" strike="noStrike" cap="none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Bitter"/>
              <a:buNone/>
              <a:defRPr sz="3600" i="0" u="none" strike="noStrike" cap="none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Bitter"/>
              <a:buNone/>
              <a:defRPr sz="3600" i="0" u="none" strike="noStrike" cap="none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Bitter"/>
              <a:buNone/>
              <a:defRPr sz="3600" i="0" u="none" strike="noStrike" cap="none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app.mural.co/t/adhoccorporateworkspace2583/m/adhoccorporateworkspace2583/1637631091433/3ccb1ca716bea560e41ca2f0c292792b88f10592?sender=u6ad375c1c8425e5bfec67027" TargetMode="External"/><Relationship Id="rId4" Type="http://schemas.openxmlformats.org/officeDocument/2006/relationships/hyperlink" Target="https://app.mural.co/t/adhoccorporateworkspace2583/m/adhoccorporateworkspace2583/1635267785345/2f0d4a4b46eb79c94cf93bcd0adb65ec8348554f?sender=u6ad375c1c8425e5bfec67027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github.com/department-of-veterans-affairs/va.gov-team/blob/master/platform/design/va-product-journey-maps/Veteran%20Journey%20Map.pdf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epartment-of-veterans-affairs/va.gov-team/blob/master/products/caregivers/1010cg-mvp/Sign-as-a%20Rep-Round3-Oct2021/Usability%20research/usability-research-plan.md" TargetMode="External"/><Relationship Id="rId3" Type="http://schemas.openxmlformats.org/officeDocument/2006/relationships/hyperlink" Target="https://staging.va.gov/family-member-benefits/apply-for-caregiver-assistance-form-10-10cg/introduction" TargetMode="External"/><Relationship Id="rId7" Type="http://schemas.openxmlformats.org/officeDocument/2006/relationships/hyperlink" Target="https://github.com/department-of-veterans-affairs/va.gov-team/blob/master/products/caregivers/1010cg-mvp/Sign-as-a%20Rep-Round3-Oct2021/Content%20specific%20research/Research%20Readout_%20Content-specific%20comprehension%20study%20for%20the%2010-10CG%20document.pdf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ithub.com/department-of-veterans-affairs/va.gov-team/blob/master/products/caregivers/1010cg-mvp/Sign-as-a%20Rep-Round3-Oct2021/Content%20specific%20research/Research%20findings.md" TargetMode="External"/><Relationship Id="rId5" Type="http://schemas.openxmlformats.org/officeDocument/2006/relationships/hyperlink" Target="https://github.com/department-of-veterans-affairs/va.gov-team/blob/master/products/caregivers/1010cg-mvp/Sign-as-a%20Rep-Round3-Oct2021/Content%20specific%20research/content-comprehension-conversation%20guide.md" TargetMode="External"/><Relationship Id="rId10" Type="http://schemas.openxmlformats.org/officeDocument/2006/relationships/hyperlink" Target="https://github.com/department-of-veterans-affairs/va.gov-team/blob/master/products/caregivers/1010cg-mvp/Sign-as-a%20Rep-Round3-Oct2021/Usability%20research/research-findings.md" TargetMode="External"/><Relationship Id="rId4" Type="http://schemas.openxmlformats.org/officeDocument/2006/relationships/hyperlink" Target="https://github.com/department-of-veterans-affairs/va.gov-team/blob/master/products/caregivers/1010cg-mvp/Sign-as-a%20Rep-Round3-Oct2021/Content%20specific%20research/content-comprehension-research%20plan.md" TargetMode="External"/><Relationship Id="rId9" Type="http://schemas.openxmlformats.org/officeDocument/2006/relationships/hyperlink" Target="https://github.com/department-of-veterans-affairs/va.gov-team/blob/master/products/caregivers/1010cg-mvp/Sign-as-a%20Rep-Round3-Oct2021/Usability%20research/conversation-guide.md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/>
          <p:nvPr/>
        </p:nvSpPr>
        <p:spPr>
          <a:xfrm>
            <a:off x="0" y="0"/>
            <a:ext cx="12192000" cy="5688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7"/>
          <p:cNvSpPr/>
          <p:nvPr/>
        </p:nvSpPr>
        <p:spPr>
          <a:xfrm>
            <a:off x="548575" y="6072925"/>
            <a:ext cx="51798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1100" tIns="35550" rIns="71100" bIns="355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100">
                <a:latin typeface="Source Sans Pro"/>
                <a:ea typeface="Source Sans Pro"/>
                <a:cs typeface="Source Sans Pro"/>
                <a:sym typeface="Source Sans Pro"/>
              </a:rPr>
              <a:t>VSA, Caregiver/10-10 team </a:t>
            </a:r>
            <a:endParaRPr sz="11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100">
                <a:latin typeface="Source Sans Pro"/>
                <a:ea typeface="Source Sans Pro"/>
                <a:cs typeface="Source Sans Pro"/>
                <a:sym typeface="Source Sans Pro"/>
              </a:rPr>
              <a:t>Dené Gabaldón, Senior UX Design &amp; Research </a:t>
            </a:r>
            <a:endParaRPr sz="11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100">
                <a:latin typeface="Source Sans Pro"/>
                <a:ea typeface="Source Sans Pro"/>
                <a:cs typeface="Source Sans Pro"/>
                <a:sym typeface="Source Sans Pro"/>
              </a:rPr>
              <a:t>(dene.gabaldon@va.gov)</a:t>
            </a:r>
            <a:endParaRPr sz="11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100"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1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1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100">
              <a:solidFill>
                <a:srgbClr val="00336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0" name="Google Shape;100;p17"/>
          <p:cNvSpPr txBox="1"/>
          <p:nvPr/>
        </p:nvSpPr>
        <p:spPr>
          <a:xfrm>
            <a:off x="9852500" y="6100150"/>
            <a:ext cx="2150100" cy="3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800" tIns="94800" rIns="94800" bIns="948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dirty="0">
                <a:latin typeface="Source Sans Pro"/>
                <a:ea typeface="Source Sans Pro"/>
                <a:cs typeface="Source Sans Pro"/>
                <a:sym typeface="Source Sans Pro"/>
              </a:rPr>
              <a:t>February 7, 2022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 dirty="0">
                <a:latin typeface="Source Sans Pro"/>
                <a:ea typeface="Source Sans Pro"/>
                <a:cs typeface="Source Sans Pro"/>
                <a:sym typeface="Source Sans Pro"/>
              </a:rPr>
              <a:t>Update: March 18, 2022</a:t>
            </a:r>
            <a:endParaRPr sz="1100"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575" y="466306"/>
            <a:ext cx="2559301" cy="56984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7"/>
          <p:cNvSpPr txBox="1">
            <a:spLocks noGrp="1"/>
          </p:cNvSpPr>
          <p:nvPr>
            <p:ph type="title"/>
          </p:nvPr>
        </p:nvSpPr>
        <p:spPr>
          <a:xfrm>
            <a:off x="1240350" y="2410775"/>
            <a:ext cx="9144000" cy="1613700"/>
          </a:xfrm>
          <a:prstGeom prst="rect">
            <a:avLst/>
          </a:prstGeom>
        </p:spPr>
        <p:txBody>
          <a:bodyPr spcFirstLastPara="1" wrap="square" lIns="45700" tIns="45700" rIns="45700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</a:rPr>
              <a:t>10-10CG </a:t>
            </a:r>
            <a:endParaRPr sz="4000" b="1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rgbClr val="FFFFFF"/>
                </a:solidFill>
              </a:rPr>
              <a:t>Sign as a Representative and Document upload</a:t>
            </a:r>
            <a:endParaRPr sz="4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>
            <a:spLocks noGrp="1"/>
          </p:cNvSpPr>
          <p:nvPr>
            <p:ph type="title"/>
          </p:nvPr>
        </p:nvSpPr>
        <p:spPr>
          <a:xfrm>
            <a:off x="613175" y="680400"/>
            <a:ext cx="10054800" cy="6735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Perspectives-UX &amp; content</a:t>
            </a:r>
            <a:endParaRPr/>
          </a:p>
        </p:txBody>
      </p:sp>
      <p:sp>
        <p:nvSpPr>
          <p:cNvPr id="231" name="Google Shape;231;p27"/>
          <p:cNvSpPr txBox="1">
            <a:spLocks noGrp="1"/>
          </p:cNvSpPr>
          <p:nvPr>
            <p:ph type="body" idx="2"/>
          </p:nvPr>
        </p:nvSpPr>
        <p:spPr>
          <a:xfrm>
            <a:off x="613175" y="1533850"/>
            <a:ext cx="4938000" cy="47163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Perspectives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2000"/>
              <a:buChar char="○"/>
            </a:pPr>
            <a:r>
              <a:rPr lang="en-US">
                <a:solidFill>
                  <a:srgbClr val="24292E"/>
                </a:solidFill>
                <a:highlight>
                  <a:srgbClr val="FFFFFF"/>
                </a:highlight>
              </a:rPr>
              <a:t>Content is too long/hidden in a more information component. Applicants don’t know what type of document they should upload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000"/>
              <a:buChar char="○"/>
            </a:pPr>
            <a:r>
              <a:rPr lang="en-US">
                <a:solidFill>
                  <a:srgbClr val="24292E"/>
                </a:solidFill>
                <a:highlight>
                  <a:srgbClr val="FFFFFF"/>
                </a:highlight>
              </a:rPr>
              <a:t>Applicants don’t know the purpose for uploading the document (to sign as a representative)/they think that uploading any document will help support their application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000"/>
              <a:buChar char="○"/>
            </a:pPr>
            <a:r>
              <a:rPr lang="en-US">
                <a:solidFill>
                  <a:srgbClr val="24292E"/>
                </a:solidFill>
                <a:highlight>
                  <a:srgbClr val="FFFFFF"/>
                </a:highlight>
              </a:rPr>
              <a:t>We don’t want applicants to think that having a legal rep document is a requirement for the program/ create a blocker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lvl="0" indent="0" algn="l" rtl="0">
              <a:lnSpc>
                <a:spcPct val="114000"/>
              </a:lnSpc>
              <a:spcBef>
                <a:spcPts val="12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232" name="Google Shape;232;p27"/>
          <p:cNvSpPr txBox="1">
            <a:spLocks noGrp="1"/>
          </p:cNvSpPr>
          <p:nvPr>
            <p:ph type="body" idx="2"/>
          </p:nvPr>
        </p:nvSpPr>
        <p:spPr>
          <a:xfrm>
            <a:off x="6367450" y="1455150"/>
            <a:ext cx="4715100" cy="39477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Solution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2000"/>
              <a:buChar char="○"/>
            </a:pPr>
            <a:r>
              <a:rPr lang="en-US">
                <a:solidFill>
                  <a:srgbClr val="24292E"/>
                </a:solidFill>
                <a:highlight>
                  <a:srgbClr val="FFFFFF"/>
                </a:highlight>
              </a:rPr>
              <a:t>We can have applicants select document type from a list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000"/>
              <a:buChar char="○"/>
            </a:pPr>
            <a:r>
              <a:rPr lang="en-US">
                <a:solidFill>
                  <a:srgbClr val="24292E"/>
                </a:solidFill>
                <a:highlight>
                  <a:srgbClr val="FFFFFF"/>
                </a:highlight>
              </a:rPr>
              <a:t>We can directly link the document upload with the signature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lvl="0" indent="0" algn="l" rtl="0">
              <a:lnSpc>
                <a:spcPct val="114000"/>
              </a:lnSpc>
              <a:spcBef>
                <a:spcPts val="1200"/>
              </a:spcBef>
              <a:spcAft>
                <a:spcPts val="10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"/>
          <p:cNvSpPr txBox="1">
            <a:spLocks noGrp="1"/>
          </p:cNvSpPr>
          <p:nvPr>
            <p:ph type="title"/>
          </p:nvPr>
        </p:nvSpPr>
        <p:spPr>
          <a:xfrm>
            <a:off x="613175" y="680400"/>
            <a:ext cx="10054800" cy="6735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Perspectives-Research participants</a:t>
            </a:r>
            <a:endParaRPr/>
          </a:p>
        </p:txBody>
      </p:sp>
      <p:sp>
        <p:nvSpPr>
          <p:cNvPr id="239" name="Google Shape;239;p28"/>
          <p:cNvSpPr txBox="1">
            <a:spLocks noGrp="1"/>
          </p:cNvSpPr>
          <p:nvPr>
            <p:ph type="body" idx="2"/>
          </p:nvPr>
        </p:nvSpPr>
        <p:spPr>
          <a:xfrm>
            <a:off x="613175" y="1533850"/>
            <a:ext cx="4715100" cy="39477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Perspectives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2000"/>
              <a:buChar char="○"/>
            </a:pPr>
            <a:r>
              <a:rPr lang="en-US">
                <a:solidFill>
                  <a:srgbClr val="24292E"/>
                </a:solidFill>
                <a:highlight>
                  <a:srgbClr val="FFFFFF"/>
                </a:highlight>
              </a:rPr>
              <a:t>Applicants don’t know what type of document they should upload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000"/>
              <a:buChar char="○"/>
            </a:pPr>
            <a:r>
              <a:rPr lang="en-US">
                <a:solidFill>
                  <a:srgbClr val="24292E"/>
                </a:solidFill>
                <a:highlight>
                  <a:srgbClr val="FFFFFF"/>
                </a:highlight>
              </a:rPr>
              <a:t>Applicants think that the legal rep form is a VA form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000"/>
              <a:buChar char="○"/>
            </a:pPr>
            <a:r>
              <a:rPr lang="en-US">
                <a:solidFill>
                  <a:srgbClr val="24292E"/>
                </a:solidFill>
                <a:highlight>
                  <a:srgbClr val="FFFFFF"/>
                </a:highlight>
              </a:rPr>
              <a:t>Applicants don’t know the purpose for uploading the document/they think that uploading any document will help support their application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lvl="0" indent="0" algn="l" rtl="0">
              <a:lnSpc>
                <a:spcPct val="114000"/>
              </a:lnSpc>
              <a:spcBef>
                <a:spcPts val="12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240" name="Google Shape;240;p28"/>
          <p:cNvSpPr txBox="1">
            <a:spLocks noGrp="1"/>
          </p:cNvSpPr>
          <p:nvPr>
            <p:ph type="body" idx="2"/>
          </p:nvPr>
        </p:nvSpPr>
        <p:spPr>
          <a:xfrm>
            <a:off x="6367450" y="1455150"/>
            <a:ext cx="4715100" cy="39477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Solution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2000"/>
              <a:buChar char="○"/>
            </a:pPr>
            <a:r>
              <a:rPr lang="en-US">
                <a:solidFill>
                  <a:srgbClr val="24292E"/>
                </a:solidFill>
                <a:highlight>
                  <a:srgbClr val="FFFFFF"/>
                </a:highlight>
              </a:rPr>
              <a:t>Tell us the exact name of document we need to upload/provide a link to the form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lvl="0" indent="0" algn="l" rtl="0">
              <a:lnSpc>
                <a:spcPct val="114000"/>
              </a:lnSpc>
              <a:spcBef>
                <a:spcPts val="1200"/>
              </a:spcBef>
              <a:spcAft>
                <a:spcPts val="10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9"/>
          <p:cNvSpPr txBox="1">
            <a:spLocks noGrp="1"/>
          </p:cNvSpPr>
          <p:nvPr>
            <p:ph type="title"/>
          </p:nvPr>
        </p:nvSpPr>
        <p:spPr>
          <a:xfrm>
            <a:off x="613175" y="316800"/>
            <a:ext cx="10969200" cy="5845500"/>
          </a:xfrm>
          <a:prstGeom prst="rect">
            <a:avLst/>
          </a:prstGeom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do we get to a shared understanding?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0"/>
          <p:cNvSpPr txBox="1">
            <a:spLocks noGrp="1"/>
          </p:cNvSpPr>
          <p:nvPr>
            <p:ph type="title"/>
          </p:nvPr>
        </p:nvSpPr>
        <p:spPr>
          <a:xfrm>
            <a:off x="613175" y="680400"/>
            <a:ext cx="10054800" cy="6735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do we get to a shared understanding?</a:t>
            </a:r>
            <a:endParaRPr/>
          </a:p>
        </p:txBody>
      </p:sp>
      <p:sp>
        <p:nvSpPr>
          <p:cNvPr id="253" name="Google Shape;253;p30"/>
          <p:cNvSpPr txBox="1">
            <a:spLocks noGrp="1"/>
          </p:cNvSpPr>
          <p:nvPr>
            <p:ph type="body" idx="2"/>
          </p:nvPr>
        </p:nvSpPr>
        <p:spPr>
          <a:xfrm>
            <a:off x="613175" y="1533850"/>
            <a:ext cx="9466200" cy="39477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Working session with the program team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0">
                <a:solidFill>
                  <a:srgbClr val="24292E"/>
                </a:solidFill>
                <a:highlight>
                  <a:srgbClr val="FFFFFF"/>
                </a:highlight>
              </a:rPr>
              <a:t>Discovered that the Veteran needs to be deemed unable to make medical decisions for themself </a:t>
            </a: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lvl="0" indent="0" algn="l" rtl="0">
              <a:lnSpc>
                <a:spcPct val="114000"/>
              </a:lnSpc>
              <a:spcBef>
                <a:spcPts val="1200"/>
              </a:spcBef>
              <a:spcAft>
                <a:spcPts val="10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 txBox="1">
            <a:spLocks noGrp="1"/>
          </p:cNvSpPr>
          <p:nvPr>
            <p:ph type="title"/>
          </p:nvPr>
        </p:nvSpPr>
        <p:spPr>
          <a:xfrm>
            <a:off x="613175" y="680400"/>
            <a:ext cx="10054800" cy="6735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do we get to a shared understanding?</a:t>
            </a:r>
            <a:endParaRPr/>
          </a:p>
        </p:txBody>
      </p:sp>
      <p:sp>
        <p:nvSpPr>
          <p:cNvPr id="260" name="Google Shape;260;p31"/>
          <p:cNvSpPr txBox="1">
            <a:spLocks noGrp="1"/>
          </p:cNvSpPr>
          <p:nvPr>
            <p:ph type="body" idx="2"/>
          </p:nvPr>
        </p:nvSpPr>
        <p:spPr>
          <a:xfrm>
            <a:off x="613175" y="1533850"/>
            <a:ext cx="9466200" cy="39477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Mental model- content comprehension study with Caregivers 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lvl="0" indent="0" algn="l" rt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</p:txBody>
      </p:sp>
      <p:pic>
        <p:nvPicPr>
          <p:cNvPr id="261" name="Google Shape;261;p31"/>
          <p:cNvPicPr preferRelativeResize="0"/>
          <p:nvPr/>
        </p:nvPicPr>
        <p:blipFill rotWithShape="1">
          <a:blip r:embed="rId3">
            <a:alphaModFix/>
          </a:blip>
          <a:srcRect t="1244"/>
          <a:stretch/>
        </p:blipFill>
        <p:spPr>
          <a:xfrm>
            <a:off x="1653262" y="2131875"/>
            <a:ext cx="7386026" cy="4675474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1"/>
          <p:cNvSpPr txBox="1"/>
          <p:nvPr/>
        </p:nvSpPr>
        <p:spPr>
          <a:xfrm>
            <a:off x="9192000" y="5549400"/>
            <a:ext cx="3000000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24292E"/>
                </a:solidFill>
                <a:highlight>
                  <a:srgbClr val="FFFFFF"/>
                </a:highlight>
                <a:latin typeface="Source Sans Pro"/>
                <a:ea typeface="Source Sans Pro"/>
                <a:cs typeface="Source Sans Pro"/>
                <a:sym typeface="Source Sans Pro"/>
              </a:rPr>
              <a:t>See more:</a:t>
            </a:r>
            <a:endParaRPr b="1" dirty="0">
              <a:solidFill>
                <a:srgbClr val="24292E"/>
              </a:solidFill>
              <a:highlight>
                <a:srgbClr val="FFFFFF"/>
              </a:highlight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u="sng" dirty="0">
                <a:solidFill>
                  <a:schemeClr val="hlink"/>
                </a:solidFill>
                <a:highlight>
                  <a:srgbClr val="FFFFFF"/>
                </a:highlight>
                <a:latin typeface="Source Sans Pro"/>
                <a:ea typeface="Source Sans Pro"/>
                <a:cs typeface="Source Sans Pro"/>
                <a:sym typeface="Source Sans Pro"/>
                <a:hlinkClick r:id="rId4"/>
              </a:rPr>
              <a:t>Mural research template</a:t>
            </a:r>
            <a:endParaRPr dirty="0">
              <a:solidFill>
                <a:srgbClr val="24292E"/>
              </a:solidFill>
              <a:highlight>
                <a:srgbClr val="FFFFFF"/>
              </a:highlight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u="sng" dirty="0">
                <a:solidFill>
                  <a:schemeClr val="hlink"/>
                </a:solidFill>
                <a:highlight>
                  <a:srgbClr val="FFFFFF"/>
                </a:highlight>
                <a:latin typeface="Source Sans Pro"/>
                <a:ea typeface="Source Sans Pro"/>
                <a:cs typeface="Source Sans Pro"/>
                <a:sym typeface="Source Sans Pro"/>
                <a:hlinkClick r:id="rId5"/>
              </a:rPr>
              <a:t>Mural synthesis</a:t>
            </a:r>
            <a:endParaRPr dirty="0">
              <a:solidFill>
                <a:srgbClr val="24292E"/>
              </a:solidFill>
              <a:highlight>
                <a:srgbClr val="FFFFFF"/>
              </a:highlight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2"/>
          <p:cNvSpPr txBox="1">
            <a:spLocks noGrp="1"/>
          </p:cNvSpPr>
          <p:nvPr>
            <p:ph type="body" idx="2"/>
          </p:nvPr>
        </p:nvSpPr>
        <p:spPr>
          <a:xfrm>
            <a:off x="572650" y="1128650"/>
            <a:ext cx="9466200" cy="39477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Mental model- content comprehension study with Caregivers 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b="0">
                <a:solidFill>
                  <a:srgbClr val="24292E"/>
                </a:solidFill>
                <a:highlight>
                  <a:srgbClr val="FFFFFF"/>
                </a:highlight>
              </a:rPr>
              <a:t>Participants think about legal representative documentation based on what it enables them to do (eg. make medical decisions) rather than the form name itself. </a:t>
            </a: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457200" lvl="0" indent="-355600" algn="l" rtl="0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Clr>
                <a:srgbClr val="24292E"/>
              </a:buClr>
              <a:buSzPts val="2000"/>
              <a:buChar char="●"/>
            </a:pPr>
            <a:r>
              <a:rPr lang="en-US" b="0">
                <a:solidFill>
                  <a:srgbClr val="24292E"/>
                </a:solidFill>
                <a:highlight>
                  <a:srgbClr val="FFFFFF"/>
                </a:highlight>
              </a:rPr>
              <a:t>People think in the categories of: legal, financial, and medical.</a:t>
            </a: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457200" lvl="0" indent="-355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000"/>
              <a:buChar char="●"/>
            </a:pPr>
            <a:r>
              <a:rPr lang="en-US" b="0">
                <a:solidFill>
                  <a:srgbClr val="24292E"/>
                </a:solidFill>
                <a:highlight>
                  <a:srgbClr val="FFFFFF"/>
                </a:highlight>
              </a:rPr>
              <a:t>The reason that some people upload their driver's license is because they believe that they already have the relevant paperwork on file with VA</a:t>
            </a: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000"/>
              <a:buChar char="●"/>
            </a:pPr>
            <a:r>
              <a:rPr lang="en-US" b="0">
                <a:solidFill>
                  <a:srgbClr val="24292E"/>
                </a:solidFill>
                <a:highlight>
                  <a:srgbClr val="FFFFFF"/>
                </a:highlight>
              </a:rPr>
              <a:t>Often the ability for the Veteran to sign for themself and make medical decisions/or not depends on the day.</a:t>
            </a: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000"/>
              <a:buChar char="●"/>
            </a:pPr>
            <a:r>
              <a:rPr lang="en-US" b="0">
                <a:solidFill>
                  <a:srgbClr val="24292E"/>
                </a:solidFill>
                <a:highlight>
                  <a:srgbClr val="FFFFFF"/>
                </a:highlight>
              </a:rPr>
              <a:t>Participants feel like the copy that states that there could be a delay/rejection due to wrong document upload is very negative.</a:t>
            </a: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lvl="0" indent="0" algn="l" rt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3"/>
          <p:cNvSpPr txBox="1">
            <a:spLocks noGrp="1"/>
          </p:cNvSpPr>
          <p:nvPr>
            <p:ph type="title"/>
          </p:nvPr>
        </p:nvSpPr>
        <p:spPr>
          <a:xfrm>
            <a:off x="613175" y="316800"/>
            <a:ext cx="10969200" cy="5845500"/>
          </a:xfrm>
          <a:prstGeom prst="rect">
            <a:avLst/>
          </a:prstGeom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Moving into Bet A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4"/>
          <p:cNvSpPr txBox="1">
            <a:spLocks noGrp="1"/>
          </p:cNvSpPr>
          <p:nvPr>
            <p:ph type="title"/>
          </p:nvPr>
        </p:nvSpPr>
        <p:spPr>
          <a:xfrm>
            <a:off x="613175" y="680400"/>
            <a:ext cx="10054800" cy="6735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Bet A</a:t>
            </a:r>
            <a:endParaRPr/>
          </a:p>
        </p:txBody>
      </p:sp>
      <p:sp>
        <p:nvSpPr>
          <p:cNvPr id="281" name="Google Shape;281;p34"/>
          <p:cNvSpPr txBox="1">
            <a:spLocks noGrp="1"/>
          </p:cNvSpPr>
          <p:nvPr>
            <p:ph type="body" idx="2"/>
          </p:nvPr>
        </p:nvSpPr>
        <p:spPr>
          <a:xfrm>
            <a:off x="613175" y="1533850"/>
            <a:ext cx="9466200" cy="39477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Balancing the ideal with time urgency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0">
                <a:solidFill>
                  <a:srgbClr val="24292E"/>
                </a:solidFill>
                <a:highlight>
                  <a:srgbClr val="FFFFFF"/>
                </a:highlight>
              </a:rPr>
              <a:t>We recognized that with endless time we could create a completely different flow where different user types could be recognized early in the application and have a “choose your own adventure” experience.</a:t>
            </a: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4292E"/>
              </a:buClr>
              <a:buSzPts val="2000"/>
              <a:buChar char="●"/>
            </a:pPr>
            <a:r>
              <a:rPr lang="en-US" b="0">
                <a:solidFill>
                  <a:srgbClr val="24292E"/>
                </a:solidFill>
                <a:highlight>
                  <a:srgbClr val="FFFFFF"/>
                </a:highlight>
              </a:rPr>
              <a:t>But this would take a lot of time, and the current situation is causing to much of a burden for both the applicants and the processing team</a:t>
            </a: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lvl="0" indent="0" algn="l" rtl="0">
              <a:lnSpc>
                <a:spcPct val="114000"/>
              </a:lnSpc>
              <a:spcBef>
                <a:spcPts val="1200"/>
              </a:spcBef>
              <a:spcAft>
                <a:spcPts val="10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5"/>
          <p:cNvSpPr txBox="1">
            <a:spLocks noGrp="1"/>
          </p:cNvSpPr>
          <p:nvPr>
            <p:ph type="title"/>
          </p:nvPr>
        </p:nvSpPr>
        <p:spPr>
          <a:xfrm>
            <a:off x="613175" y="680400"/>
            <a:ext cx="10054800" cy="6735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Bet A</a:t>
            </a:r>
            <a:endParaRPr/>
          </a:p>
        </p:txBody>
      </p:sp>
      <p:sp>
        <p:nvSpPr>
          <p:cNvPr id="288" name="Google Shape;288;p35"/>
          <p:cNvSpPr txBox="1">
            <a:spLocks noGrp="1"/>
          </p:cNvSpPr>
          <p:nvPr>
            <p:ph type="body" idx="2"/>
          </p:nvPr>
        </p:nvSpPr>
        <p:spPr>
          <a:xfrm>
            <a:off x="613175" y="1533850"/>
            <a:ext cx="9466200" cy="39477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Balancing the ideal with time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0">
                <a:solidFill>
                  <a:srgbClr val="24292E"/>
                </a:solidFill>
                <a:highlight>
                  <a:srgbClr val="FFFFFF"/>
                </a:highlight>
              </a:rPr>
              <a:t>So “Bet A” was formed</a:t>
            </a: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4292E"/>
              </a:buClr>
              <a:buSzPts val="2000"/>
              <a:buChar char="●"/>
            </a:pPr>
            <a:r>
              <a:rPr lang="en-US" b="0">
                <a:solidFill>
                  <a:srgbClr val="24292E"/>
                </a:solidFill>
                <a:highlight>
                  <a:srgbClr val="FFFFFF"/>
                </a:highlight>
              </a:rPr>
              <a:t>Keep the same flow</a:t>
            </a: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000"/>
              <a:buChar char="●"/>
            </a:pPr>
            <a:r>
              <a:rPr lang="en-US" b="0">
                <a:solidFill>
                  <a:srgbClr val="24292E"/>
                </a:solidFill>
                <a:highlight>
                  <a:srgbClr val="FFFFFF"/>
                </a:highlight>
              </a:rPr>
              <a:t>Implement as many learnings as possible from the working session and mental model study</a:t>
            </a: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000"/>
              <a:buChar char="●"/>
            </a:pPr>
            <a:r>
              <a:rPr lang="en-US" b="0">
                <a:solidFill>
                  <a:srgbClr val="24292E"/>
                </a:solidFill>
                <a:highlight>
                  <a:srgbClr val="FFFFFF"/>
                </a:highlight>
              </a:rPr>
              <a:t>Run usability research</a:t>
            </a: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000"/>
              <a:buChar char="●"/>
            </a:pPr>
            <a:r>
              <a:rPr lang="en-US" b="0">
                <a:solidFill>
                  <a:srgbClr val="24292E"/>
                </a:solidFill>
                <a:highlight>
                  <a:srgbClr val="FFFFFF"/>
                </a:highlight>
              </a:rPr>
              <a:t>Implement iteratively if necessary</a:t>
            </a: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lvl="0" indent="0" algn="l" rtl="0">
              <a:lnSpc>
                <a:spcPct val="114000"/>
              </a:lnSpc>
              <a:spcBef>
                <a:spcPts val="1200"/>
              </a:spcBef>
              <a:spcAft>
                <a:spcPts val="10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7"/>
          <p:cNvSpPr txBox="1">
            <a:spLocks noGrp="1"/>
          </p:cNvSpPr>
          <p:nvPr>
            <p:ph type="body" idx="2"/>
          </p:nvPr>
        </p:nvSpPr>
        <p:spPr>
          <a:xfrm>
            <a:off x="572650" y="1281050"/>
            <a:ext cx="9466200" cy="39477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Usability research with Caregivers and Veterans -Key Findings</a:t>
            </a: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F"/>
              </a:buClr>
              <a:buSzPts val="1200"/>
              <a:buFont typeface="Arial"/>
              <a:buChar char="●"/>
            </a:pPr>
            <a:r>
              <a:rPr lang="en-US" b="0">
                <a:solidFill>
                  <a:srgbClr val="24292E"/>
                </a:solidFill>
                <a:highlight>
                  <a:srgbClr val="FFFFFF"/>
                </a:highlight>
              </a:rPr>
              <a:t>All participants moved through the "who will sign" selection without friction, and didn't indicate a likelihood of abandonment.</a:t>
            </a: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Font typeface="Arial"/>
              <a:buChar char="●"/>
            </a:pPr>
            <a:r>
              <a:rPr lang="en-US" b="0">
                <a:solidFill>
                  <a:srgbClr val="24292E"/>
                </a:solidFill>
                <a:highlight>
                  <a:srgbClr val="FFFFFF"/>
                </a:highlight>
              </a:rPr>
              <a:t>The majority of participants demonstrated an awareness that the requirement of a "medical" stipulation specifically would be necessary to prove that a representative has legal authority to sign on behalf of the Veteran.</a:t>
            </a: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Font typeface="Arial"/>
              <a:buChar char="●"/>
            </a:pPr>
            <a:r>
              <a:rPr lang="en-US" b="0">
                <a:solidFill>
                  <a:srgbClr val="24292E"/>
                </a:solidFill>
                <a:highlight>
                  <a:srgbClr val="FFFFFF"/>
                </a:highlight>
              </a:rPr>
              <a:t>All participants recognized that the "who will sign" selection has direct relationship to the signature of the application.</a:t>
            </a: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Font typeface="Arial"/>
              <a:buChar char="●"/>
            </a:pPr>
            <a:r>
              <a:rPr lang="en-US" b="0">
                <a:solidFill>
                  <a:srgbClr val="24292E"/>
                </a:solidFill>
                <a:highlight>
                  <a:srgbClr val="FFFFFF"/>
                </a:highlight>
              </a:rPr>
              <a:t>Some participants thought it would help them make a selection if the types of documents accepted/ not accepted were listed on the "who will sign" selection page.</a:t>
            </a: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Font typeface="Arial"/>
              <a:buChar char="●"/>
            </a:pPr>
            <a:r>
              <a:rPr lang="en-US" b="0">
                <a:solidFill>
                  <a:srgbClr val="24292E"/>
                </a:solidFill>
                <a:highlight>
                  <a:srgbClr val="FFFFFF"/>
                </a:highlight>
              </a:rPr>
              <a:t>The updated copy that appears after the document upload is well-received. Participants didn't indicate any negative feelings, but rather appreciated the reminder.</a:t>
            </a: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lvl="0" indent="0" algn="l" rtl="0">
              <a:lnSpc>
                <a:spcPct val="114000"/>
              </a:lnSpc>
              <a:spcBef>
                <a:spcPts val="1200"/>
              </a:spcBef>
              <a:spcAft>
                <a:spcPts val="1000"/>
              </a:spcAft>
              <a:buNone/>
            </a:pP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</p:txBody>
      </p:sp>
      <p:sp>
        <p:nvSpPr>
          <p:cNvPr id="302" name="Google Shape;302;p37"/>
          <p:cNvSpPr txBox="1">
            <a:spLocks noGrp="1"/>
          </p:cNvSpPr>
          <p:nvPr>
            <p:ph type="title"/>
          </p:nvPr>
        </p:nvSpPr>
        <p:spPr>
          <a:xfrm>
            <a:off x="572650" y="571500"/>
            <a:ext cx="10054800" cy="6735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Bet 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7" name="Google Shape;107;p18"/>
          <p:cNvCxnSpPr/>
          <p:nvPr/>
        </p:nvCxnSpPr>
        <p:spPr>
          <a:xfrm>
            <a:off x="9081516" y="4066393"/>
            <a:ext cx="1575600" cy="0"/>
          </a:xfrm>
          <a:prstGeom prst="straightConnector1">
            <a:avLst/>
          </a:prstGeom>
          <a:noFill/>
          <a:ln w="15240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8"/>
          <p:cNvCxnSpPr/>
          <p:nvPr/>
        </p:nvCxnSpPr>
        <p:spPr>
          <a:xfrm>
            <a:off x="863088" y="4068930"/>
            <a:ext cx="4275300" cy="0"/>
          </a:xfrm>
          <a:prstGeom prst="straightConnector1">
            <a:avLst/>
          </a:prstGeom>
          <a:noFill/>
          <a:ln w="15240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9" name="Google Shape;109;p18"/>
          <p:cNvSpPr/>
          <p:nvPr/>
        </p:nvSpPr>
        <p:spPr>
          <a:xfrm>
            <a:off x="609600" y="3859933"/>
            <a:ext cx="815100" cy="417900"/>
          </a:xfrm>
          <a:prstGeom prst="roundRect">
            <a:avLst>
              <a:gd name="adj" fmla="val 16667"/>
            </a:avLst>
          </a:prstGeom>
          <a:solidFill>
            <a:srgbClr val="0071BC"/>
          </a:solidFill>
          <a:ln w="19050" cap="flat" cmpd="sng">
            <a:solidFill>
              <a:srgbClr val="112E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Joining</a:t>
            </a:r>
            <a:endParaRPr sz="11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10" name="Google Shape;110;p18"/>
          <p:cNvSpPr/>
          <p:nvPr/>
        </p:nvSpPr>
        <p:spPr>
          <a:xfrm>
            <a:off x="4177888" y="3859930"/>
            <a:ext cx="815100" cy="417900"/>
          </a:xfrm>
          <a:prstGeom prst="roundRect">
            <a:avLst>
              <a:gd name="adj" fmla="val 16667"/>
            </a:avLst>
          </a:prstGeom>
          <a:solidFill>
            <a:srgbClr val="00A6D2"/>
          </a:solidFill>
          <a:ln w="19050" cap="flat" cmpd="sng">
            <a:solidFill>
              <a:srgbClr val="046B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Starting up</a:t>
            </a:r>
            <a:endParaRPr sz="11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11" name="Google Shape;111;p18"/>
          <p:cNvSpPr/>
          <p:nvPr/>
        </p:nvSpPr>
        <p:spPr>
          <a:xfrm>
            <a:off x="8713208" y="3859933"/>
            <a:ext cx="815100" cy="417900"/>
          </a:xfrm>
          <a:prstGeom prst="roundRect">
            <a:avLst>
              <a:gd name="adj" fmla="val 16667"/>
            </a:avLst>
          </a:prstGeom>
          <a:solidFill>
            <a:srgbClr val="E1F3F8"/>
          </a:solidFill>
          <a:ln w="19050" cap="flat" cmpd="sng">
            <a:solidFill>
              <a:srgbClr val="112E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112E5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Retiring</a:t>
            </a:r>
            <a:endParaRPr sz="1100">
              <a:solidFill>
                <a:srgbClr val="112E51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11002500" cy="8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Bitter"/>
              <a:buNone/>
            </a:pPr>
            <a:r>
              <a:rPr lang="en-US" sz="3200" b="1"/>
              <a:t>How this research maps to the Veteran journey </a:t>
            </a:r>
            <a:endParaRPr sz="3200" b="1"/>
          </a:p>
        </p:txBody>
      </p:sp>
      <p:sp>
        <p:nvSpPr>
          <p:cNvPr id="113" name="Google Shape;113;p18"/>
          <p:cNvSpPr txBox="1">
            <a:spLocks noGrp="1"/>
          </p:cNvSpPr>
          <p:nvPr>
            <p:ph type="title"/>
          </p:nvPr>
        </p:nvSpPr>
        <p:spPr>
          <a:xfrm>
            <a:off x="609600" y="807100"/>
            <a:ext cx="87660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 sz="1600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10-10 EZ short form usability </a:t>
            </a:r>
            <a:endParaRPr sz="1600">
              <a:solidFill>
                <a:schemeClr val="dk1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endParaRPr sz="1600">
              <a:solidFill>
                <a:schemeClr val="dk1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sp>
        <p:nvSpPr>
          <p:cNvPr id="114" name="Google Shape;114;p18"/>
          <p:cNvSpPr/>
          <p:nvPr/>
        </p:nvSpPr>
        <p:spPr>
          <a:xfrm>
            <a:off x="1799029" y="3859933"/>
            <a:ext cx="815100" cy="417900"/>
          </a:xfrm>
          <a:prstGeom prst="roundRect">
            <a:avLst>
              <a:gd name="adj" fmla="val 16667"/>
            </a:avLst>
          </a:prstGeom>
          <a:solidFill>
            <a:srgbClr val="0071BC"/>
          </a:solidFill>
          <a:ln w="19050" cap="flat" cmpd="sng">
            <a:solidFill>
              <a:srgbClr val="112E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Serving</a:t>
            </a:r>
            <a:endParaRPr sz="11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15" name="Google Shape;115;p18"/>
          <p:cNvSpPr/>
          <p:nvPr/>
        </p:nvSpPr>
        <p:spPr>
          <a:xfrm>
            <a:off x="2779392" y="3859933"/>
            <a:ext cx="815100" cy="417900"/>
          </a:xfrm>
          <a:prstGeom prst="roundRect">
            <a:avLst>
              <a:gd name="adj" fmla="val 16667"/>
            </a:avLst>
          </a:prstGeom>
          <a:solidFill>
            <a:srgbClr val="0071BC"/>
          </a:solidFill>
          <a:ln w="19050" cap="flat" cmpd="sng">
            <a:solidFill>
              <a:srgbClr val="112E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Getting out</a:t>
            </a:r>
            <a:endParaRPr sz="11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16" name="Google Shape;116;p18"/>
          <p:cNvSpPr/>
          <p:nvPr/>
        </p:nvSpPr>
        <p:spPr>
          <a:xfrm>
            <a:off x="9676721" y="3859933"/>
            <a:ext cx="815100" cy="417900"/>
          </a:xfrm>
          <a:prstGeom prst="roundRect">
            <a:avLst>
              <a:gd name="adj" fmla="val 16667"/>
            </a:avLst>
          </a:prstGeom>
          <a:solidFill>
            <a:srgbClr val="E1F3F8"/>
          </a:solidFill>
          <a:ln w="19050" cap="flat" cmpd="sng">
            <a:solidFill>
              <a:srgbClr val="112E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112E5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Aging</a:t>
            </a:r>
            <a:endParaRPr sz="1100">
              <a:solidFill>
                <a:srgbClr val="112E51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17" name="Google Shape;117;p18"/>
          <p:cNvSpPr/>
          <p:nvPr/>
        </p:nvSpPr>
        <p:spPr>
          <a:xfrm>
            <a:off x="10640233" y="3859933"/>
            <a:ext cx="815100" cy="417900"/>
          </a:xfrm>
          <a:prstGeom prst="roundRect">
            <a:avLst>
              <a:gd name="adj" fmla="val 16667"/>
            </a:avLst>
          </a:prstGeom>
          <a:solidFill>
            <a:srgbClr val="E1F3F8"/>
          </a:solidFill>
          <a:ln w="19050" cap="flat" cmpd="sng">
            <a:solidFill>
              <a:srgbClr val="112E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112E5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Dying</a:t>
            </a:r>
            <a:endParaRPr sz="1100">
              <a:solidFill>
                <a:srgbClr val="112E51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23083" y="5948131"/>
            <a:ext cx="2559301" cy="64968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 txBox="1"/>
          <p:nvPr/>
        </p:nvSpPr>
        <p:spPr>
          <a:xfrm>
            <a:off x="594800" y="5464767"/>
            <a:ext cx="11002500" cy="6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For a fully detailed Veteran journey, go to </a:t>
            </a:r>
            <a:br>
              <a:rPr lang="en-US" sz="1100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</a:br>
            <a:r>
              <a:rPr lang="en-US" sz="1100" u="sng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https://github.com/department-of-veterans-affairs/va.gov-team/blob/master/platform/design/va-product-journey-maps/Veteran%20Journey%20Map.pdf</a:t>
            </a:r>
            <a:r>
              <a:rPr lang="en-US" sz="1100">
                <a:solidFill>
                  <a:schemeClr val="lt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t> </a:t>
            </a:r>
            <a:endParaRPr sz="1100">
              <a:solidFill>
                <a:schemeClr val="lt1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sp>
        <p:nvSpPr>
          <p:cNvPr id="120" name="Google Shape;120;p18"/>
          <p:cNvSpPr/>
          <p:nvPr/>
        </p:nvSpPr>
        <p:spPr>
          <a:xfrm rot="2700000">
            <a:off x="5066936" y="3996694"/>
            <a:ext cx="147220" cy="14722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8"/>
          <p:cNvSpPr/>
          <p:nvPr/>
        </p:nvSpPr>
        <p:spPr>
          <a:xfrm>
            <a:off x="5711200" y="2887200"/>
            <a:ext cx="2366100" cy="2366100"/>
          </a:xfrm>
          <a:prstGeom prst="ellipse">
            <a:avLst/>
          </a:prstGeom>
          <a:noFill/>
          <a:ln w="15240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   </a:t>
            </a:r>
            <a:endParaRPr sz="1900"/>
          </a:p>
        </p:txBody>
      </p:sp>
      <p:sp>
        <p:nvSpPr>
          <p:cNvPr id="122" name="Google Shape;122;p18"/>
          <p:cNvSpPr/>
          <p:nvPr/>
        </p:nvSpPr>
        <p:spPr>
          <a:xfrm rot="-3348292">
            <a:off x="5835608" y="3070634"/>
            <a:ext cx="387002" cy="38700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8"/>
          <p:cNvSpPr/>
          <p:nvPr/>
        </p:nvSpPr>
        <p:spPr>
          <a:xfrm rot="-1822748">
            <a:off x="7713559" y="3344991"/>
            <a:ext cx="453809" cy="3868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8"/>
          <p:cNvSpPr/>
          <p:nvPr/>
        </p:nvSpPr>
        <p:spPr>
          <a:xfrm rot="-2700000">
            <a:off x="6017325" y="4872343"/>
            <a:ext cx="386929" cy="38692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8"/>
          <p:cNvSpPr/>
          <p:nvPr/>
        </p:nvSpPr>
        <p:spPr>
          <a:xfrm rot="4802358">
            <a:off x="6100666" y="3059485"/>
            <a:ext cx="147422" cy="14742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8"/>
          <p:cNvSpPr/>
          <p:nvPr/>
        </p:nvSpPr>
        <p:spPr>
          <a:xfrm rot="-1193746">
            <a:off x="7705645" y="3397867"/>
            <a:ext cx="453998" cy="38671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/>
          <p:nvPr/>
        </p:nvSpPr>
        <p:spPr>
          <a:xfrm rot="6898945">
            <a:off x="7960938" y="3688444"/>
            <a:ext cx="150590" cy="141727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8"/>
          <p:cNvSpPr/>
          <p:nvPr/>
        </p:nvSpPr>
        <p:spPr>
          <a:xfrm rot="-4304859">
            <a:off x="6155503" y="4951786"/>
            <a:ext cx="386970" cy="38697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8"/>
          <p:cNvSpPr/>
          <p:nvPr/>
        </p:nvSpPr>
        <p:spPr>
          <a:xfrm rot="5400000">
            <a:off x="6000217" y="4856758"/>
            <a:ext cx="150300" cy="141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8"/>
          <p:cNvSpPr/>
          <p:nvPr/>
        </p:nvSpPr>
        <p:spPr>
          <a:xfrm>
            <a:off x="6955946" y="5046767"/>
            <a:ext cx="1072800" cy="417900"/>
          </a:xfrm>
          <a:prstGeom prst="roundRect">
            <a:avLst>
              <a:gd name="adj" fmla="val 16667"/>
            </a:avLst>
          </a:prstGeom>
          <a:solidFill>
            <a:srgbClr val="00A6D2"/>
          </a:solidFill>
          <a:ln w="19050" cap="flat" cmpd="sng">
            <a:solidFill>
              <a:srgbClr val="046B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Putting down roots</a:t>
            </a:r>
            <a:endParaRPr sz="11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31" name="Google Shape;131;p18"/>
          <p:cNvSpPr/>
          <p:nvPr/>
        </p:nvSpPr>
        <p:spPr>
          <a:xfrm>
            <a:off x="5367317" y="3859933"/>
            <a:ext cx="1072800" cy="417900"/>
          </a:xfrm>
          <a:prstGeom prst="roundRect">
            <a:avLst>
              <a:gd name="adj" fmla="val 16667"/>
            </a:avLst>
          </a:prstGeom>
          <a:solidFill>
            <a:srgbClr val="00A6D2"/>
          </a:solidFill>
          <a:ln w="19050" cap="flat" cmpd="sng">
            <a:solidFill>
              <a:srgbClr val="046B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Taking care of myself</a:t>
            </a:r>
            <a:endParaRPr sz="11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32" name="Google Shape;132;p18"/>
          <p:cNvSpPr/>
          <p:nvPr/>
        </p:nvSpPr>
        <p:spPr>
          <a:xfrm>
            <a:off x="6533832" y="2768367"/>
            <a:ext cx="1072800" cy="417900"/>
          </a:xfrm>
          <a:prstGeom prst="roundRect">
            <a:avLst>
              <a:gd name="adj" fmla="val 16667"/>
            </a:avLst>
          </a:prstGeom>
          <a:solidFill>
            <a:srgbClr val="00A6D2"/>
          </a:solidFill>
          <a:ln w="19050" cap="flat" cmpd="sng">
            <a:solidFill>
              <a:srgbClr val="046B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Reinventing myself</a:t>
            </a:r>
            <a:endParaRPr sz="11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cxnSp>
        <p:nvCxnSpPr>
          <p:cNvPr id="133" name="Google Shape;133;p18"/>
          <p:cNvCxnSpPr/>
          <p:nvPr/>
        </p:nvCxnSpPr>
        <p:spPr>
          <a:xfrm>
            <a:off x="8262404" y="4067664"/>
            <a:ext cx="303600" cy="0"/>
          </a:xfrm>
          <a:prstGeom prst="straightConnector1">
            <a:avLst/>
          </a:prstGeom>
          <a:noFill/>
          <a:ln w="15240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" name="Google Shape;134;p18"/>
          <p:cNvSpPr/>
          <p:nvPr/>
        </p:nvSpPr>
        <p:spPr>
          <a:xfrm rot="2700000">
            <a:off x="8497519" y="3995428"/>
            <a:ext cx="147220" cy="14722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8"/>
          <p:cNvSpPr/>
          <p:nvPr/>
        </p:nvSpPr>
        <p:spPr>
          <a:xfrm>
            <a:off x="609600" y="6063970"/>
            <a:ext cx="1890300" cy="417900"/>
          </a:xfrm>
          <a:prstGeom prst="roundRect">
            <a:avLst>
              <a:gd name="adj" fmla="val 16667"/>
            </a:avLst>
          </a:prstGeom>
          <a:solidFill>
            <a:srgbClr val="0071BC"/>
          </a:solidFill>
          <a:ln w="19050" cap="flat" cmpd="sng">
            <a:solidFill>
              <a:srgbClr val="112E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Serving and separation</a:t>
            </a:r>
            <a:endParaRPr sz="11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36" name="Google Shape;136;p18"/>
          <p:cNvSpPr/>
          <p:nvPr/>
        </p:nvSpPr>
        <p:spPr>
          <a:xfrm>
            <a:off x="2935027" y="6063967"/>
            <a:ext cx="1890300" cy="417900"/>
          </a:xfrm>
          <a:prstGeom prst="roundRect">
            <a:avLst>
              <a:gd name="adj" fmla="val 16667"/>
            </a:avLst>
          </a:prstGeom>
          <a:solidFill>
            <a:srgbClr val="00A6D2"/>
          </a:solidFill>
          <a:ln w="19050" cap="flat" cmpd="sng">
            <a:solidFill>
              <a:srgbClr val="046B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Living civilian life</a:t>
            </a:r>
            <a:endParaRPr sz="11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37" name="Google Shape;137;p18"/>
          <p:cNvSpPr/>
          <p:nvPr/>
        </p:nvSpPr>
        <p:spPr>
          <a:xfrm>
            <a:off x="5208824" y="6063970"/>
            <a:ext cx="1890300" cy="417900"/>
          </a:xfrm>
          <a:prstGeom prst="roundRect">
            <a:avLst>
              <a:gd name="adj" fmla="val 16667"/>
            </a:avLst>
          </a:prstGeom>
          <a:solidFill>
            <a:srgbClr val="E1F3F8"/>
          </a:solidFill>
          <a:ln w="19050" cap="flat" cmpd="sng">
            <a:solidFill>
              <a:srgbClr val="112E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112E51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Retiring and aging</a:t>
            </a:r>
            <a:endParaRPr sz="1100">
              <a:solidFill>
                <a:srgbClr val="112E51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cxnSp>
        <p:nvCxnSpPr>
          <p:cNvPr id="138" name="Google Shape;138;p18"/>
          <p:cNvCxnSpPr>
            <a:stCxn id="139" idx="3"/>
            <a:endCxn id="132" idx="1"/>
          </p:cNvCxnSpPr>
          <p:nvPr/>
        </p:nvCxnSpPr>
        <p:spPr>
          <a:xfrm>
            <a:off x="4594700" y="1940600"/>
            <a:ext cx="1939200" cy="1036800"/>
          </a:xfrm>
          <a:prstGeom prst="bentConnector3">
            <a:avLst>
              <a:gd name="adj1" fmla="val 49998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" name="Google Shape;139;p18"/>
          <p:cNvSpPr txBox="1"/>
          <p:nvPr/>
        </p:nvSpPr>
        <p:spPr>
          <a:xfrm>
            <a:off x="594800" y="1411100"/>
            <a:ext cx="3999900" cy="1059000"/>
          </a:xfrm>
          <a:prstGeom prst="rect">
            <a:avLst/>
          </a:prstGeom>
          <a:noFill/>
          <a:ln w="3810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6096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Sans Pro SemiBold"/>
              <a:buChar char="●"/>
            </a:pPr>
            <a:r>
              <a:rPr lang="en-US" sz="1600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Getting out</a:t>
            </a:r>
            <a:endParaRPr sz="1600"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  <a:p>
            <a:pPr marL="6096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Sans Pro SemiBold"/>
              <a:buChar char="●"/>
            </a:pPr>
            <a:r>
              <a:rPr lang="en-US" sz="1600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Aging</a:t>
            </a:r>
            <a:endParaRPr sz="1600"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  <a:p>
            <a:pPr marL="6096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Sans Pro Light"/>
              <a:buChar char="●"/>
            </a:pPr>
            <a:r>
              <a:rPr lang="en-US" sz="1600">
                <a:latin typeface="Source Sans Pro Light"/>
                <a:ea typeface="Source Sans Pro Light"/>
                <a:cs typeface="Source Sans Pro Light"/>
                <a:sym typeface="Source Sans Pro Light"/>
              </a:rPr>
              <a:t>Taking care of myself</a:t>
            </a:r>
            <a:endParaRPr sz="1600"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  <p:cxnSp>
        <p:nvCxnSpPr>
          <p:cNvPr id="140" name="Google Shape;140;p18"/>
          <p:cNvCxnSpPr>
            <a:stCxn id="139" idx="3"/>
            <a:endCxn id="131" idx="0"/>
          </p:cNvCxnSpPr>
          <p:nvPr/>
        </p:nvCxnSpPr>
        <p:spPr>
          <a:xfrm>
            <a:off x="4594700" y="1940600"/>
            <a:ext cx="1308900" cy="1919400"/>
          </a:xfrm>
          <a:prstGeom prst="bentConnector2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6"/>
          <p:cNvSpPr txBox="1">
            <a:spLocks noGrp="1"/>
          </p:cNvSpPr>
          <p:nvPr>
            <p:ph type="body" idx="2"/>
          </p:nvPr>
        </p:nvSpPr>
        <p:spPr>
          <a:xfrm>
            <a:off x="339951" y="388712"/>
            <a:ext cx="3243508" cy="1563656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Updated design</a:t>
            </a: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b="0" dirty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lvl="0" indent="0" algn="l" rtl="0">
              <a:lnSpc>
                <a:spcPct val="114000"/>
              </a:lnSpc>
              <a:spcBef>
                <a:spcPts val="1200"/>
              </a:spcBef>
              <a:spcAft>
                <a:spcPts val="1000"/>
              </a:spcAft>
              <a:buNone/>
            </a:pPr>
            <a:endParaRPr dirty="0"/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343E828-3E61-8C42-9692-E63F8B24C7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22366"/>
          <a:stretch/>
        </p:blipFill>
        <p:spPr>
          <a:xfrm>
            <a:off x="4263082" y="195455"/>
            <a:ext cx="5585254" cy="666254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E95C643-C28C-D549-9B76-06FD36824F1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198" y="0"/>
            <a:ext cx="6285064" cy="6858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5" name="Picture 14" descr="Text&#10;&#10;Description automatically generated">
            <a:extLst>
              <a:ext uri="{FF2B5EF4-FFF2-40B4-BE49-F238E27FC236}">
                <a16:creationId xmlns:a16="http://schemas.microsoft.com/office/drawing/2014/main" id="{4C862473-15C6-314A-979E-F7712868ACF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50000"/>
          <a:stretch/>
        </p:blipFill>
        <p:spPr>
          <a:xfrm>
            <a:off x="5365384" y="1884405"/>
            <a:ext cx="6333596" cy="459053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08053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8"/>
          <p:cNvSpPr txBox="1">
            <a:spLocks noGrp="1"/>
          </p:cNvSpPr>
          <p:nvPr>
            <p:ph type="body" idx="2"/>
          </p:nvPr>
        </p:nvSpPr>
        <p:spPr>
          <a:xfrm>
            <a:off x="572650" y="1281050"/>
            <a:ext cx="9010200" cy="39477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Current status</a:t>
            </a:r>
          </a:p>
          <a:p>
            <a:pPr marL="342900" lvl="0" indent="-3429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dirty="0">
                <a:highlight>
                  <a:srgbClr val="FFFFFF"/>
                </a:highlight>
              </a:rPr>
              <a:t>Launched to 50% of applicants</a:t>
            </a:r>
          </a:p>
          <a:p>
            <a:pPr marL="342900" lvl="0" indent="-3429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dirty="0">
                <a:highlight>
                  <a:srgbClr val="FFFFFF"/>
                </a:highlight>
              </a:rPr>
              <a:t>2 weeks of data show that changes increased the submission acceptance rate for applications requiring Legal Representative signatures from 33% to 60%.</a:t>
            </a:r>
          </a:p>
          <a:p>
            <a:pPr marL="342900" lvl="0" indent="-3429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24292E"/>
                </a:solidFill>
                <a:highlight>
                  <a:srgbClr val="FFFFFF"/>
                </a:highlight>
              </a:rPr>
              <a:t>Program team is “thrilled”</a:t>
            </a:r>
          </a:p>
          <a:p>
            <a:pPr marL="342900" lvl="0" indent="-3429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b="0" dirty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342900" lvl="0" indent="-3429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b="0" dirty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24292E"/>
                </a:solidFill>
                <a:highlight>
                  <a:srgbClr val="FFFFFF"/>
                </a:highlight>
              </a:rPr>
              <a:t>Next steps</a:t>
            </a:r>
          </a:p>
          <a:p>
            <a:pPr marL="342900" lvl="0" indent="-3429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24292E"/>
                </a:solidFill>
                <a:highlight>
                  <a:srgbClr val="FFFFFF"/>
                </a:highlight>
              </a:rPr>
              <a:t>Evaluate 1 month of data</a:t>
            </a:r>
          </a:p>
          <a:p>
            <a:pPr marL="342900" lvl="0" indent="-3429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24292E"/>
                </a:solidFill>
                <a:highlight>
                  <a:srgbClr val="FFFFFF"/>
                </a:highlight>
              </a:rPr>
              <a:t>Launch to 100% of applicants (if acceptance rate continues at this percentage)</a:t>
            </a:r>
            <a:endParaRPr b="0" dirty="0">
              <a:solidFill>
                <a:srgbClr val="24292E"/>
              </a:solidFill>
              <a:highlight>
                <a:srgbClr val="FFFFFF"/>
              </a:highlight>
            </a:endParaRPr>
          </a:p>
        </p:txBody>
      </p:sp>
      <p:sp>
        <p:nvSpPr>
          <p:cNvPr id="309" name="Google Shape;309;p38"/>
          <p:cNvSpPr txBox="1">
            <a:spLocks noGrp="1"/>
          </p:cNvSpPr>
          <p:nvPr>
            <p:ph type="title"/>
          </p:nvPr>
        </p:nvSpPr>
        <p:spPr>
          <a:xfrm>
            <a:off x="572650" y="571500"/>
            <a:ext cx="10054800" cy="6735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Bet A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0"/>
          <p:cNvSpPr txBox="1">
            <a:spLocks noGrp="1"/>
          </p:cNvSpPr>
          <p:nvPr>
            <p:ph type="title"/>
          </p:nvPr>
        </p:nvSpPr>
        <p:spPr>
          <a:xfrm>
            <a:off x="613175" y="316800"/>
            <a:ext cx="10969200" cy="5845500"/>
          </a:xfrm>
          <a:prstGeom prst="rect">
            <a:avLst/>
          </a:prstGeom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Other Resources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1"/>
          <p:cNvSpPr txBox="1">
            <a:spLocks noGrp="1"/>
          </p:cNvSpPr>
          <p:nvPr>
            <p:ph type="body" idx="2"/>
          </p:nvPr>
        </p:nvSpPr>
        <p:spPr>
          <a:xfrm>
            <a:off x="572650" y="1281050"/>
            <a:ext cx="9466200" cy="49146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24292F"/>
              </a:buClr>
              <a:buSzPts val="1200"/>
              <a:buFont typeface="Arial"/>
              <a:buChar char="●"/>
            </a:pPr>
            <a:r>
              <a:rPr lang="en-US" b="0">
                <a:solidFill>
                  <a:srgbClr val="24292E"/>
                </a:solidFill>
                <a:highlight>
                  <a:srgbClr val="FFFFFF"/>
                </a:highlight>
              </a:rPr>
              <a:t>10-10CG </a:t>
            </a:r>
            <a:r>
              <a:rPr lang="en-US" b="0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Staging link</a:t>
            </a: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Font typeface="Arial"/>
              <a:buChar char="●"/>
            </a:pPr>
            <a:r>
              <a:rPr lang="en-US" b="0">
                <a:solidFill>
                  <a:srgbClr val="24292E"/>
                </a:solidFill>
                <a:highlight>
                  <a:srgbClr val="FFFFFF"/>
                </a:highlight>
              </a:rPr>
              <a:t>Mental model and Content-specific comprehension study (November 2021)</a:t>
            </a: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000"/>
              <a:buChar char="○"/>
            </a:pPr>
            <a:r>
              <a:rPr lang="en-US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Research plan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000"/>
              <a:buChar char="○"/>
            </a:pPr>
            <a:r>
              <a:rPr lang="en-US" u="sng">
                <a:solidFill>
                  <a:schemeClr val="hlink"/>
                </a:solidFill>
                <a:highlight>
                  <a:srgbClr val="FFFFFF"/>
                </a:highlight>
                <a:hlinkClick r:id="rId5"/>
              </a:rPr>
              <a:t>Conversation guide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000"/>
              <a:buChar char="○"/>
            </a:pPr>
            <a:r>
              <a:rPr lang="en-US">
                <a:solidFill>
                  <a:srgbClr val="24292E"/>
                </a:solidFill>
                <a:highlight>
                  <a:srgbClr val="FFFFFF"/>
                </a:highlight>
              </a:rPr>
              <a:t>Research: </a:t>
            </a:r>
            <a:r>
              <a:rPr lang="en-US" u="sng">
                <a:solidFill>
                  <a:schemeClr val="hlink"/>
                </a:solidFill>
                <a:highlight>
                  <a:srgbClr val="FFFFFF"/>
                </a:highlight>
                <a:hlinkClick r:id="rId6"/>
              </a:rPr>
              <a:t>Findings (Github)</a:t>
            </a:r>
            <a:r>
              <a:rPr lang="en-US">
                <a:solidFill>
                  <a:srgbClr val="24292E"/>
                </a:solidFill>
                <a:highlight>
                  <a:srgbClr val="FFFFFF"/>
                </a:highlight>
              </a:rPr>
              <a:t> and </a:t>
            </a:r>
            <a:r>
              <a:rPr lang="en-US" u="sng">
                <a:solidFill>
                  <a:schemeClr val="hlink"/>
                </a:solidFill>
                <a:highlight>
                  <a:srgbClr val="FFFFFF"/>
                </a:highlight>
                <a:hlinkClick r:id="rId7"/>
              </a:rPr>
              <a:t>Readout presentation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000"/>
              <a:buChar char="●"/>
            </a:pPr>
            <a:r>
              <a:rPr lang="en-US" b="0">
                <a:solidFill>
                  <a:srgbClr val="24292E"/>
                </a:solidFill>
                <a:highlight>
                  <a:srgbClr val="FFFFFF"/>
                </a:highlight>
              </a:rPr>
              <a:t>“Bet A” Usability Research (January 2022)</a:t>
            </a:r>
            <a:endParaRPr b="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000"/>
              <a:buChar char="○"/>
            </a:pPr>
            <a:r>
              <a:rPr lang="en-US" u="sng">
                <a:solidFill>
                  <a:schemeClr val="hlink"/>
                </a:solidFill>
                <a:highlight>
                  <a:srgbClr val="FFFFFF"/>
                </a:highlight>
                <a:hlinkClick r:id="rId8"/>
              </a:rPr>
              <a:t>Research plan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000"/>
              <a:buChar char="○"/>
            </a:pPr>
            <a:r>
              <a:rPr lang="en-US" u="sng">
                <a:solidFill>
                  <a:schemeClr val="hlink"/>
                </a:solidFill>
                <a:highlight>
                  <a:srgbClr val="FFFFFF"/>
                </a:highlight>
                <a:hlinkClick r:id="rId9"/>
              </a:rPr>
              <a:t>Conversation guide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000"/>
              <a:buChar char="○"/>
            </a:pPr>
            <a:r>
              <a:rPr lang="en-US">
                <a:solidFill>
                  <a:srgbClr val="24292E"/>
                </a:solidFill>
                <a:highlight>
                  <a:srgbClr val="FFFFFF"/>
                </a:highlight>
              </a:rPr>
              <a:t>Research: </a:t>
            </a:r>
            <a:r>
              <a:rPr lang="en-US" u="sng">
                <a:solidFill>
                  <a:schemeClr val="hlink"/>
                </a:solidFill>
                <a:highlight>
                  <a:srgbClr val="FFFFFF"/>
                </a:highlight>
                <a:hlinkClick r:id="rId10"/>
              </a:rPr>
              <a:t>Findings (Github)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</p:txBody>
      </p:sp>
      <p:sp>
        <p:nvSpPr>
          <p:cNvPr id="329" name="Google Shape;329;p41"/>
          <p:cNvSpPr txBox="1">
            <a:spLocks noGrp="1"/>
          </p:cNvSpPr>
          <p:nvPr>
            <p:ph type="title"/>
          </p:nvPr>
        </p:nvSpPr>
        <p:spPr>
          <a:xfrm>
            <a:off x="572650" y="571500"/>
            <a:ext cx="10054800" cy="6735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Other Resources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9"/>
          <p:cNvSpPr txBox="1">
            <a:spLocks noGrp="1"/>
          </p:cNvSpPr>
          <p:nvPr>
            <p:ph type="title"/>
          </p:nvPr>
        </p:nvSpPr>
        <p:spPr>
          <a:xfrm>
            <a:off x="609599" y="304800"/>
            <a:ext cx="8565900" cy="8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OCTO-DE goals that this research supports</a:t>
            </a:r>
            <a:endParaRPr/>
          </a:p>
        </p:txBody>
      </p:sp>
      <p:sp>
        <p:nvSpPr>
          <p:cNvPr id="146" name="Google Shape;146;p19"/>
          <p:cNvSpPr/>
          <p:nvPr/>
        </p:nvSpPr>
        <p:spPr>
          <a:xfrm>
            <a:off x="609600" y="1335034"/>
            <a:ext cx="1265700" cy="15987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Veterans and their families can apply for all benefits online</a:t>
            </a:r>
            <a:endParaRPr sz="11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47" name="Google Shape;147;p19"/>
          <p:cNvSpPr/>
          <p:nvPr/>
        </p:nvSpPr>
        <p:spPr>
          <a:xfrm>
            <a:off x="3413600" y="4867167"/>
            <a:ext cx="1265700" cy="14229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Time to successful complete and submit online transactions</a:t>
            </a:r>
            <a:endParaRPr sz="11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48" name="Google Shape;148;p19"/>
          <p:cNvSpPr/>
          <p:nvPr/>
        </p:nvSpPr>
        <p:spPr>
          <a:xfrm>
            <a:off x="2011567" y="3189100"/>
            <a:ext cx="1265700" cy="14229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Completion rate of online transactions</a:t>
            </a:r>
            <a:endParaRPr sz="11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pic>
        <p:nvPicPr>
          <p:cNvPr id="149" name="Google Shape;14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23083" y="5948131"/>
            <a:ext cx="2559301" cy="649681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9"/>
          <p:cNvSpPr txBox="1"/>
          <p:nvPr/>
        </p:nvSpPr>
        <p:spPr>
          <a:xfrm>
            <a:off x="-4521200" y="6597800"/>
            <a:ext cx="39999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151" name="Google Shape;151;p19"/>
          <p:cNvSpPr/>
          <p:nvPr/>
        </p:nvSpPr>
        <p:spPr>
          <a:xfrm>
            <a:off x="2011667" y="1335034"/>
            <a:ext cx="1265700" cy="1598700"/>
          </a:xfrm>
          <a:prstGeom prst="roundRect">
            <a:avLst>
              <a:gd name="adj" fmla="val 16667"/>
            </a:avLst>
          </a:prstGeom>
          <a:solidFill>
            <a:srgbClr val="CCCCCC"/>
          </a:soli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666666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Veterans and their families can find a single, authoritative source of information</a:t>
            </a:r>
            <a:endParaRPr sz="1100">
              <a:solidFill>
                <a:srgbClr val="666666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52" name="Google Shape;152;p19"/>
          <p:cNvSpPr/>
          <p:nvPr/>
        </p:nvSpPr>
        <p:spPr>
          <a:xfrm>
            <a:off x="3413733" y="1335034"/>
            <a:ext cx="1265700" cy="1598700"/>
          </a:xfrm>
          <a:prstGeom prst="roundRect">
            <a:avLst>
              <a:gd name="adj" fmla="val 16667"/>
            </a:avLst>
          </a:prstGeom>
          <a:solidFill>
            <a:srgbClr val="CCCCCC"/>
          </a:soli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666666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Veterans and their families trust the security, accuracy, and relevancy of VA.gov</a:t>
            </a:r>
            <a:endParaRPr sz="1100">
              <a:solidFill>
                <a:srgbClr val="666666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53" name="Google Shape;153;p19"/>
          <p:cNvSpPr/>
          <p:nvPr/>
        </p:nvSpPr>
        <p:spPr>
          <a:xfrm>
            <a:off x="4815833" y="1335034"/>
            <a:ext cx="1265700" cy="15987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Veterans can manage their health services online</a:t>
            </a:r>
            <a:endParaRPr sz="11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54" name="Google Shape;154;p19"/>
          <p:cNvSpPr/>
          <p:nvPr/>
        </p:nvSpPr>
        <p:spPr>
          <a:xfrm>
            <a:off x="6217900" y="1335034"/>
            <a:ext cx="1265700" cy="1598700"/>
          </a:xfrm>
          <a:prstGeom prst="roundRect">
            <a:avLst>
              <a:gd name="adj" fmla="val 16667"/>
            </a:avLst>
          </a:prstGeom>
          <a:solidFill>
            <a:srgbClr val="CCCCCC"/>
          </a:soli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666666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VFS teams can build and deploy high-quality products for Veterans on the Platform </a:t>
            </a:r>
            <a:endParaRPr sz="1100">
              <a:solidFill>
                <a:srgbClr val="666666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55" name="Google Shape;155;p19"/>
          <p:cNvSpPr/>
          <p:nvPr/>
        </p:nvSpPr>
        <p:spPr>
          <a:xfrm>
            <a:off x="7619967" y="1335034"/>
            <a:ext cx="1265700" cy="1598700"/>
          </a:xfrm>
          <a:prstGeom prst="roundRect">
            <a:avLst>
              <a:gd name="adj" fmla="val 16667"/>
            </a:avLst>
          </a:prstGeom>
          <a:solidFill>
            <a:srgbClr val="CCCCCC"/>
          </a:soli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666666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Logged-in users have a personalized experience, with relevant and time-saving features</a:t>
            </a:r>
            <a:endParaRPr sz="11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56" name="Google Shape;156;p19"/>
          <p:cNvSpPr/>
          <p:nvPr/>
        </p:nvSpPr>
        <p:spPr>
          <a:xfrm>
            <a:off x="9022033" y="1335034"/>
            <a:ext cx="1265700" cy="1598700"/>
          </a:xfrm>
          <a:prstGeom prst="roundRect">
            <a:avLst>
              <a:gd name="adj" fmla="val 16667"/>
            </a:avLst>
          </a:prstGeom>
          <a:solidFill>
            <a:srgbClr val="CCCCCC"/>
          </a:soli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666666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Logged-in users can update their personal information easily and instantly</a:t>
            </a:r>
            <a:endParaRPr sz="1100">
              <a:solidFill>
                <a:srgbClr val="666666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57" name="Google Shape;157;p19"/>
          <p:cNvSpPr/>
          <p:nvPr/>
        </p:nvSpPr>
        <p:spPr>
          <a:xfrm>
            <a:off x="3413660" y="3189100"/>
            <a:ext cx="1265700" cy="14229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2F2F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Percent of applications submitted online (vs. paper)</a:t>
            </a:r>
            <a:endParaRPr sz="1100">
              <a:solidFill>
                <a:srgbClr val="F2F2F2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58" name="Google Shape;158;p19"/>
          <p:cNvSpPr/>
          <p:nvPr/>
        </p:nvSpPr>
        <p:spPr>
          <a:xfrm>
            <a:off x="6217866" y="4867167"/>
            <a:ext cx="1265700" cy="14229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Call center volume, wait time, and time to resolution</a:t>
            </a:r>
            <a:endParaRPr sz="1100">
              <a:solidFill>
                <a:srgbClr val="666666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59" name="Google Shape;159;p19"/>
          <p:cNvSpPr/>
          <p:nvPr/>
        </p:nvSpPr>
        <p:spPr>
          <a:xfrm>
            <a:off x="4815754" y="3189100"/>
            <a:ext cx="1265700" cy="14229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Veteran satisfaction with VA.gov</a:t>
            </a:r>
            <a:endParaRPr sz="11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Benefit use and enrollment, across all business lines</a:t>
            </a:r>
            <a:endParaRPr sz="11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60" name="Google Shape;160;p19"/>
          <p:cNvSpPr/>
          <p:nvPr/>
        </p:nvSpPr>
        <p:spPr>
          <a:xfrm>
            <a:off x="7619999" y="4867167"/>
            <a:ext cx="1265700" cy="1422900"/>
          </a:xfrm>
          <a:prstGeom prst="roundRect">
            <a:avLst>
              <a:gd name="adj" fmla="val 16667"/>
            </a:avLst>
          </a:prstGeom>
          <a:solidFill>
            <a:srgbClr val="CCCCCC"/>
          </a:soli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666666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Time from online benefit discovery to benefit delivery</a:t>
            </a:r>
            <a:endParaRPr sz="1100">
              <a:solidFill>
                <a:srgbClr val="666666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61" name="Google Shape;161;p19"/>
          <p:cNvSpPr/>
          <p:nvPr/>
        </p:nvSpPr>
        <p:spPr>
          <a:xfrm>
            <a:off x="7619942" y="3189100"/>
            <a:ext cx="1265700" cy="1422900"/>
          </a:xfrm>
          <a:prstGeom prst="roundRect">
            <a:avLst>
              <a:gd name="adj" fmla="val 16667"/>
            </a:avLst>
          </a:prstGeom>
          <a:solidFill>
            <a:srgbClr val="CCCCCC"/>
          </a:soli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666666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Number of VA.gov users as a function of total Veteran population</a:t>
            </a:r>
            <a:endParaRPr sz="1100">
              <a:solidFill>
                <a:srgbClr val="666666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62" name="Google Shape;162;p19"/>
          <p:cNvSpPr/>
          <p:nvPr/>
        </p:nvSpPr>
        <p:spPr>
          <a:xfrm>
            <a:off x="9022036" y="3189100"/>
            <a:ext cx="1265700" cy="14229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2F2F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Usage of digital, self-service tools</a:t>
            </a:r>
            <a:endParaRPr sz="1100">
              <a:solidFill>
                <a:srgbClr val="F2F2F2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63" name="Google Shape;163;p19"/>
          <p:cNvSpPr/>
          <p:nvPr/>
        </p:nvSpPr>
        <p:spPr>
          <a:xfrm>
            <a:off x="10424133" y="1335034"/>
            <a:ext cx="1265700" cy="1598700"/>
          </a:xfrm>
          <a:prstGeom prst="roundRect">
            <a:avLst>
              <a:gd name="adj" fmla="val 16667"/>
            </a:avLst>
          </a:prstGeom>
          <a:solidFill>
            <a:srgbClr val="CCCCCC"/>
          </a:soli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666666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Logged-in users can easily track applications, claims, or appeals online</a:t>
            </a:r>
            <a:endParaRPr sz="1100">
              <a:solidFill>
                <a:srgbClr val="666666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666666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666666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grpSp>
        <p:nvGrpSpPr>
          <p:cNvPr id="164" name="Google Shape;164;p19"/>
          <p:cNvGrpSpPr/>
          <p:nvPr/>
        </p:nvGrpSpPr>
        <p:grpSpPr>
          <a:xfrm>
            <a:off x="1667025" y="3222561"/>
            <a:ext cx="207995" cy="1362024"/>
            <a:chOff x="1250300" y="2416981"/>
            <a:chExt cx="156000" cy="1021544"/>
          </a:xfrm>
        </p:grpSpPr>
        <p:cxnSp>
          <p:nvCxnSpPr>
            <p:cNvPr id="165" name="Google Shape;165;p19"/>
            <p:cNvCxnSpPr/>
            <p:nvPr/>
          </p:nvCxnSpPr>
          <p:spPr>
            <a:xfrm rot="10800000">
              <a:off x="1327350" y="2498925"/>
              <a:ext cx="0" cy="939600"/>
            </a:xfrm>
            <a:prstGeom prst="straightConnector1">
              <a:avLst/>
            </a:prstGeom>
            <a:noFill/>
            <a:ln w="15240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6" name="Google Shape;166;p19"/>
            <p:cNvSpPr/>
            <p:nvPr/>
          </p:nvSpPr>
          <p:spPr>
            <a:xfrm rot="-2700000">
              <a:off x="1273146" y="2439827"/>
              <a:ext cx="110309" cy="110309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" name="Google Shape;167;p19"/>
          <p:cNvGrpSpPr/>
          <p:nvPr/>
        </p:nvGrpSpPr>
        <p:grpSpPr>
          <a:xfrm rot="10800000">
            <a:off x="1666980" y="4897656"/>
            <a:ext cx="207995" cy="1362024"/>
            <a:chOff x="1250300" y="2416981"/>
            <a:chExt cx="156000" cy="1021544"/>
          </a:xfrm>
        </p:grpSpPr>
        <p:cxnSp>
          <p:nvCxnSpPr>
            <p:cNvPr id="168" name="Google Shape;168;p19"/>
            <p:cNvCxnSpPr/>
            <p:nvPr/>
          </p:nvCxnSpPr>
          <p:spPr>
            <a:xfrm rot="10800000">
              <a:off x="1327350" y="2498925"/>
              <a:ext cx="0" cy="939600"/>
            </a:xfrm>
            <a:prstGeom prst="straightConnector1">
              <a:avLst/>
            </a:prstGeom>
            <a:noFill/>
            <a:ln w="15240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9" name="Google Shape;169;p19"/>
            <p:cNvSpPr/>
            <p:nvPr/>
          </p:nvSpPr>
          <p:spPr>
            <a:xfrm rot="-2700000">
              <a:off x="1273146" y="2439827"/>
              <a:ext cx="110309" cy="110309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" name="Google Shape;170;p19"/>
          <p:cNvSpPr txBox="1"/>
          <p:nvPr/>
        </p:nvSpPr>
        <p:spPr>
          <a:xfrm>
            <a:off x="146167" y="3411067"/>
            <a:ext cx="13845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600">
                <a:latin typeface="Bitter Medium"/>
                <a:ea typeface="Bitter Medium"/>
                <a:cs typeface="Bitter Medium"/>
                <a:sym typeface="Bitter Medium"/>
              </a:rPr>
              <a:t>Measures </a:t>
            </a:r>
            <a:br>
              <a:rPr lang="en-US" sz="1600">
                <a:latin typeface="Bitter Medium"/>
                <a:ea typeface="Bitter Medium"/>
                <a:cs typeface="Bitter Medium"/>
                <a:sym typeface="Bitter Medium"/>
              </a:rPr>
            </a:br>
            <a:r>
              <a:rPr lang="en-US" sz="1600">
                <a:latin typeface="Bitter Medium"/>
                <a:ea typeface="Bitter Medium"/>
                <a:cs typeface="Bitter Medium"/>
                <a:sym typeface="Bitter Medium"/>
              </a:rPr>
              <a:t>to </a:t>
            </a:r>
            <a:br>
              <a:rPr lang="en-US" sz="1600">
                <a:latin typeface="Bitter Medium"/>
                <a:ea typeface="Bitter Medium"/>
                <a:cs typeface="Bitter Medium"/>
                <a:sym typeface="Bitter Medium"/>
              </a:rPr>
            </a:br>
            <a:r>
              <a:rPr lang="en-US" sz="1600">
                <a:latin typeface="Bitter Medium"/>
                <a:ea typeface="Bitter Medium"/>
                <a:cs typeface="Bitter Medium"/>
                <a:sym typeface="Bitter Medium"/>
              </a:rPr>
              <a:t>increase</a:t>
            </a:r>
            <a:endParaRPr sz="1600">
              <a:latin typeface="Bitter Medium"/>
              <a:ea typeface="Bitter Medium"/>
              <a:cs typeface="Bitter Medium"/>
              <a:sym typeface="Bitter Medium"/>
            </a:endParaRPr>
          </a:p>
        </p:txBody>
      </p:sp>
      <p:sp>
        <p:nvSpPr>
          <p:cNvPr id="171" name="Google Shape;171;p19"/>
          <p:cNvSpPr txBox="1"/>
          <p:nvPr/>
        </p:nvSpPr>
        <p:spPr>
          <a:xfrm>
            <a:off x="146167" y="5085967"/>
            <a:ext cx="13845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1600">
                <a:latin typeface="Bitter Medium"/>
                <a:ea typeface="Bitter Medium"/>
                <a:cs typeface="Bitter Medium"/>
                <a:sym typeface="Bitter Medium"/>
              </a:rPr>
              <a:t>Measures </a:t>
            </a:r>
            <a:br>
              <a:rPr lang="en-US" sz="1600">
                <a:latin typeface="Bitter Medium"/>
                <a:ea typeface="Bitter Medium"/>
                <a:cs typeface="Bitter Medium"/>
                <a:sym typeface="Bitter Medium"/>
              </a:rPr>
            </a:br>
            <a:r>
              <a:rPr lang="en-US" sz="1600">
                <a:latin typeface="Bitter Medium"/>
                <a:ea typeface="Bitter Medium"/>
                <a:cs typeface="Bitter Medium"/>
                <a:sym typeface="Bitter Medium"/>
              </a:rPr>
              <a:t>to </a:t>
            </a:r>
            <a:br>
              <a:rPr lang="en-US" sz="1600">
                <a:latin typeface="Bitter Medium"/>
                <a:ea typeface="Bitter Medium"/>
                <a:cs typeface="Bitter Medium"/>
                <a:sym typeface="Bitter Medium"/>
              </a:rPr>
            </a:br>
            <a:r>
              <a:rPr lang="en-US" sz="1600">
                <a:latin typeface="Bitter Medium"/>
                <a:ea typeface="Bitter Medium"/>
                <a:cs typeface="Bitter Medium"/>
                <a:sym typeface="Bitter Medium"/>
              </a:rPr>
              <a:t>decrease</a:t>
            </a:r>
            <a:endParaRPr sz="1600">
              <a:latin typeface="Bitter Medium"/>
              <a:ea typeface="Bitter Medium"/>
              <a:cs typeface="Bitter Medium"/>
              <a:sym typeface="Bitter Medium"/>
            </a:endParaRPr>
          </a:p>
        </p:txBody>
      </p:sp>
      <p:sp>
        <p:nvSpPr>
          <p:cNvPr id="172" name="Google Shape;172;p19"/>
          <p:cNvSpPr/>
          <p:nvPr/>
        </p:nvSpPr>
        <p:spPr>
          <a:xfrm>
            <a:off x="9022067" y="515000"/>
            <a:ext cx="1265700" cy="4191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Supported</a:t>
            </a:r>
            <a:endParaRPr sz="11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73" name="Google Shape;173;p19"/>
          <p:cNvSpPr/>
          <p:nvPr/>
        </p:nvSpPr>
        <p:spPr>
          <a:xfrm>
            <a:off x="10424133" y="515001"/>
            <a:ext cx="1265700" cy="419100"/>
          </a:xfrm>
          <a:prstGeom prst="roundRect">
            <a:avLst>
              <a:gd name="adj" fmla="val 16667"/>
            </a:avLst>
          </a:prstGeom>
          <a:solidFill>
            <a:srgbClr val="CCCCCC"/>
          </a:soli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666666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Not supported</a:t>
            </a:r>
            <a:endParaRPr sz="1100">
              <a:solidFill>
                <a:srgbClr val="666666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666666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666666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74" name="Google Shape;174;p19"/>
          <p:cNvSpPr/>
          <p:nvPr/>
        </p:nvSpPr>
        <p:spPr>
          <a:xfrm>
            <a:off x="6176504" y="3189100"/>
            <a:ext cx="1265700" cy="1422900"/>
          </a:xfrm>
          <a:prstGeom prst="roundRect">
            <a:avLst>
              <a:gd name="adj" fmla="val 16667"/>
            </a:avLst>
          </a:prstGeom>
          <a:solidFill>
            <a:srgbClr val="CCCCCC"/>
          </a:soli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666666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Benefit value (in $) delivered from online applications or transactions</a:t>
            </a:r>
            <a:endParaRPr sz="1900">
              <a:solidFill>
                <a:srgbClr val="66666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666666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175" name="Google Shape;175;p19"/>
          <p:cNvSpPr/>
          <p:nvPr/>
        </p:nvSpPr>
        <p:spPr>
          <a:xfrm>
            <a:off x="4853929" y="4897642"/>
            <a:ext cx="1265700" cy="14229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Time to process online applications (vs. paper)</a:t>
            </a:r>
            <a:endParaRPr sz="11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>
            <a:spLocks noGrp="1"/>
          </p:cNvSpPr>
          <p:nvPr>
            <p:ph type="title"/>
          </p:nvPr>
        </p:nvSpPr>
        <p:spPr>
          <a:xfrm>
            <a:off x="613175" y="680400"/>
            <a:ext cx="10054800" cy="6735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Background</a:t>
            </a:r>
            <a:endParaRPr/>
          </a:p>
        </p:txBody>
      </p:sp>
      <p:sp>
        <p:nvSpPr>
          <p:cNvPr id="182" name="Google Shape;182;p20"/>
          <p:cNvSpPr txBox="1">
            <a:spLocks noGrp="1"/>
          </p:cNvSpPr>
          <p:nvPr>
            <p:ph type="body" idx="2"/>
          </p:nvPr>
        </p:nvSpPr>
        <p:spPr>
          <a:xfrm>
            <a:off x="613175" y="1533850"/>
            <a:ext cx="10694100" cy="49317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/>
              <a:t>The Caregiver team launched the digitized 10-10CG form October 1, 2020. Early in 2021 the team added functionality that allows a Veteran’s legal representative to be identified and documentation (e.g. medical proxy) to be optionally uploaded. </a:t>
            </a:r>
            <a:endParaRPr b="0"/>
          </a:p>
          <a:p>
            <a:pPr marL="0" marR="0" lvl="0" indent="0" algn="l" rtl="0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b="0"/>
          </a:p>
          <a:p>
            <a:pPr marL="0" marR="0" lvl="0" indent="0" algn="l" rtl="0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b="0"/>
          </a:p>
          <a:p>
            <a:pPr marL="0" lvl="0" indent="0" algn="l" rtl="0">
              <a:lnSpc>
                <a:spcPct val="114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b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>
            <a:spLocks noGrp="1"/>
          </p:cNvSpPr>
          <p:nvPr>
            <p:ph type="title"/>
          </p:nvPr>
        </p:nvSpPr>
        <p:spPr>
          <a:xfrm>
            <a:off x="613175" y="680400"/>
            <a:ext cx="10054800" cy="6735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Background</a:t>
            </a:r>
            <a:endParaRPr/>
          </a:p>
        </p:txBody>
      </p:sp>
      <p:sp>
        <p:nvSpPr>
          <p:cNvPr id="198" name="Google Shape;198;p22"/>
          <p:cNvSpPr txBox="1">
            <a:spLocks noGrp="1"/>
          </p:cNvSpPr>
          <p:nvPr>
            <p:ph type="body" idx="2"/>
          </p:nvPr>
        </p:nvSpPr>
        <p:spPr>
          <a:xfrm>
            <a:off x="613175" y="1533850"/>
            <a:ext cx="10694100" cy="49317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indent="0">
              <a:lnSpc>
                <a:spcPct val="114000"/>
              </a:lnSpc>
              <a:spcBef>
                <a:spcPts val="0"/>
              </a:spcBef>
            </a:pPr>
            <a:r>
              <a:rPr lang="en-US" b="0" dirty="0"/>
              <a:t>Currently 50% of 10-10CG applicants have the option to upload a document to prove legal representative status.</a:t>
            </a:r>
          </a:p>
          <a:p>
            <a:pPr marL="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/>
              <a:t> </a:t>
            </a:r>
          </a:p>
          <a:p>
            <a:pPr marL="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/>
              <a:t>From launch- February 2022 approximately 35% of uploaded documents could be accepted and provide the necessary legal proof for a representative to sign on behalf of the Veteran. This causes pain points for both the staff in the field and for applicants.</a:t>
            </a:r>
            <a:endParaRPr b="0" dirty="0"/>
          </a:p>
          <a:p>
            <a:pPr marL="457200" marR="0" lvl="0" indent="-355600" algn="l" rtl="0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US" b="0" dirty="0"/>
              <a:t>Pain point for Caregiver team in the field that must process the applications, contact each applicant who uploads the wrong document, and possibly work through a new application with them</a:t>
            </a:r>
            <a:endParaRPr b="0" dirty="0"/>
          </a:p>
          <a:p>
            <a:pPr marL="457200" marR="0" lvl="0" indent="-355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b="0" dirty="0"/>
              <a:t>Pain point for applicants as it could delay their application and create redundant work AKA filling out a whole new application</a:t>
            </a:r>
            <a:endParaRPr b="0" dirty="0"/>
          </a:p>
          <a:p>
            <a:pPr marL="0" marR="0" lvl="0" indent="0" algn="l" rtl="0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b="0" dirty="0"/>
          </a:p>
          <a:p>
            <a:pPr marL="0" lvl="0" indent="0" algn="l" rtl="0">
              <a:lnSpc>
                <a:spcPct val="114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b="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1"/>
          <p:cNvSpPr txBox="1">
            <a:spLocks noGrp="1"/>
          </p:cNvSpPr>
          <p:nvPr>
            <p:ph type="title"/>
          </p:nvPr>
        </p:nvSpPr>
        <p:spPr>
          <a:xfrm>
            <a:off x="613175" y="680400"/>
            <a:ext cx="10054800" cy="6735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Background</a:t>
            </a:r>
            <a:endParaRPr dirty="0"/>
          </a:p>
        </p:txBody>
      </p:sp>
      <p:sp>
        <p:nvSpPr>
          <p:cNvPr id="189" name="Google Shape;189;p21"/>
          <p:cNvSpPr txBox="1">
            <a:spLocks noGrp="1"/>
          </p:cNvSpPr>
          <p:nvPr>
            <p:ph type="body" idx="2"/>
          </p:nvPr>
        </p:nvSpPr>
        <p:spPr>
          <a:xfrm>
            <a:off x="613175" y="1533850"/>
            <a:ext cx="10694100" cy="49317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i="1" dirty="0"/>
              <a:t>Previous design</a:t>
            </a:r>
            <a:endParaRPr i="1" dirty="0"/>
          </a:p>
        </p:txBody>
      </p:sp>
      <p:pic>
        <p:nvPicPr>
          <p:cNvPr id="190" name="Google Shape;190;p21"/>
          <p:cNvPicPr preferRelativeResize="0"/>
          <p:nvPr/>
        </p:nvPicPr>
        <p:blipFill rotWithShape="1">
          <a:blip r:embed="rId3">
            <a:alphaModFix/>
          </a:blip>
          <a:srcRect t="2066"/>
          <a:stretch/>
        </p:blipFill>
        <p:spPr>
          <a:xfrm>
            <a:off x="5836324" y="2222893"/>
            <a:ext cx="4831651" cy="44534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91" name="Google Shape;191;p21"/>
          <p:cNvPicPr preferRelativeResize="0"/>
          <p:nvPr/>
        </p:nvPicPr>
        <p:blipFill rotWithShape="1">
          <a:blip r:embed="rId4">
            <a:alphaModFix/>
          </a:blip>
          <a:srcRect b="10785"/>
          <a:stretch/>
        </p:blipFill>
        <p:spPr>
          <a:xfrm>
            <a:off x="341376" y="2035050"/>
            <a:ext cx="5618849" cy="44305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54965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>
            <a:spLocks noGrp="1"/>
          </p:cNvSpPr>
          <p:nvPr>
            <p:ph type="title"/>
          </p:nvPr>
        </p:nvSpPr>
        <p:spPr>
          <a:xfrm>
            <a:off x="613175" y="316800"/>
            <a:ext cx="10969200" cy="5845500"/>
          </a:xfrm>
          <a:prstGeom prst="rect">
            <a:avLst/>
          </a:prstGeom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Perspectives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3700" y="1337625"/>
            <a:ext cx="7804925" cy="388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6"/>
          <p:cNvSpPr txBox="1">
            <a:spLocks noGrp="1"/>
          </p:cNvSpPr>
          <p:nvPr>
            <p:ph type="title"/>
          </p:nvPr>
        </p:nvSpPr>
        <p:spPr>
          <a:xfrm>
            <a:off x="613175" y="680400"/>
            <a:ext cx="10054800" cy="6735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Perspectives-Program team</a:t>
            </a:r>
            <a:endParaRPr/>
          </a:p>
        </p:txBody>
      </p:sp>
      <p:sp>
        <p:nvSpPr>
          <p:cNvPr id="223" name="Google Shape;223;p26"/>
          <p:cNvSpPr txBox="1">
            <a:spLocks noGrp="1"/>
          </p:cNvSpPr>
          <p:nvPr>
            <p:ph type="body" idx="2"/>
          </p:nvPr>
        </p:nvSpPr>
        <p:spPr>
          <a:xfrm>
            <a:off x="613175" y="1533850"/>
            <a:ext cx="4715100" cy="45846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Perspective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2000"/>
              <a:buChar char="○"/>
            </a:pPr>
            <a:r>
              <a:rPr lang="en-US">
                <a:solidFill>
                  <a:srgbClr val="24292E"/>
                </a:solidFill>
                <a:highlight>
                  <a:srgbClr val="FFFFFF"/>
                </a:highlight>
              </a:rPr>
              <a:t>Uploads that can’t be accepted puts a huge burden on the people who process applications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000"/>
              <a:buChar char="○"/>
            </a:pPr>
            <a:r>
              <a:rPr lang="en-US">
                <a:solidFill>
                  <a:srgbClr val="24292E"/>
                </a:solidFill>
                <a:highlight>
                  <a:srgbClr val="FFFFFF"/>
                </a:highlight>
              </a:rPr>
              <a:t>We can’t provide specific document names or links because this varies state to state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000"/>
              <a:buChar char="○"/>
            </a:pPr>
            <a:r>
              <a:rPr lang="en-US">
                <a:solidFill>
                  <a:srgbClr val="24292E"/>
                </a:solidFill>
                <a:highlight>
                  <a:srgbClr val="FFFFFF"/>
                </a:highlight>
              </a:rPr>
              <a:t>It’s a long process to become a “legal” representative so this isn’t something that can be prepared during the application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lvl="0" indent="0" algn="l" rtl="0">
              <a:lnSpc>
                <a:spcPct val="114000"/>
              </a:lnSpc>
              <a:spcBef>
                <a:spcPts val="12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224" name="Google Shape;224;p26"/>
          <p:cNvSpPr txBox="1">
            <a:spLocks noGrp="1"/>
          </p:cNvSpPr>
          <p:nvPr>
            <p:ph type="body" idx="2"/>
          </p:nvPr>
        </p:nvSpPr>
        <p:spPr>
          <a:xfrm>
            <a:off x="6367450" y="1455150"/>
            <a:ext cx="4715100" cy="3947700"/>
          </a:xfrm>
          <a:prstGeom prst="rect">
            <a:avLst/>
          </a:prstGeom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Solution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4292E"/>
              </a:buClr>
              <a:buSzPts val="2000"/>
              <a:buChar char="○"/>
            </a:pPr>
            <a:r>
              <a:rPr lang="en-US">
                <a:solidFill>
                  <a:srgbClr val="24292E"/>
                </a:solidFill>
                <a:highlight>
                  <a:srgbClr val="FFFFFF"/>
                </a:highlight>
              </a:rPr>
              <a:t>Be more clear about what documents can’t be accepted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000"/>
              <a:buChar char="○"/>
            </a:pPr>
            <a:r>
              <a:rPr lang="en-US">
                <a:solidFill>
                  <a:srgbClr val="24292E"/>
                </a:solidFill>
                <a:highlight>
                  <a:srgbClr val="FFFFFF"/>
                </a:highlight>
              </a:rPr>
              <a:t>Warn people that wrong submissions could cause an application delay/rejection multiple times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914400" lvl="0" indent="0" algn="l" rtl="0">
              <a:lnSpc>
                <a:spcPct val="114000"/>
              </a:lnSpc>
              <a:spcBef>
                <a:spcPts val="1200"/>
              </a:spcBef>
              <a:spcAft>
                <a:spcPts val="100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SP Template">
  <a:themeElements>
    <a:clrScheme name="Brown Bag Template">
      <a:dk1>
        <a:srgbClr val="0070BC"/>
      </a:dk1>
      <a:lt1>
        <a:srgbClr val="1A5484"/>
      </a:lt1>
      <a:dk2>
        <a:srgbClr val="A7A7A7"/>
      </a:dk2>
      <a:lt2>
        <a:srgbClr val="535353"/>
      </a:lt2>
      <a:accent1>
        <a:srgbClr val="0070BC"/>
      </a:accent1>
      <a:accent2>
        <a:srgbClr val="10385A"/>
      </a:accent2>
      <a:accent3>
        <a:srgbClr val="1A5484"/>
      </a:accent3>
      <a:accent4>
        <a:srgbClr val="0F2F4A"/>
      </a:accent4>
      <a:accent5>
        <a:srgbClr val="0B2439"/>
      </a:accent5>
      <a:accent6>
        <a:srgbClr val="081928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1320</Words>
  <Application>Microsoft Macintosh PowerPoint</Application>
  <PresentationFormat>Widescreen</PresentationFormat>
  <Paragraphs>168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Arial</vt:lpstr>
      <vt:lpstr>Bitter</vt:lpstr>
      <vt:lpstr>Bitter Medium</vt:lpstr>
      <vt:lpstr>Source Sans Pro SemiBold</vt:lpstr>
      <vt:lpstr>Proxima Nova</vt:lpstr>
      <vt:lpstr>Avenir</vt:lpstr>
      <vt:lpstr>Source Sans Pro</vt:lpstr>
      <vt:lpstr>Source Sans Pro Light</vt:lpstr>
      <vt:lpstr>Calibri</vt:lpstr>
      <vt:lpstr>VSP Template</vt:lpstr>
      <vt:lpstr>10-10CG  Sign as a Representative and Document upload </vt:lpstr>
      <vt:lpstr>How this research maps to the Veteran journey </vt:lpstr>
      <vt:lpstr>OCTO-DE goals that this research supports</vt:lpstr>
      <vt:lpstr>Background</vt:lpstr>
      <vt:lpstr>Background</vt:lpstr>
      <vt:lpstr>Background</vt:lpstr>
      <vt:lpstr>Perspectives</vt:lpstr>
      <vt:lpstr>PowerPoint Presentation</vt:lpstr>
      <vt:lpstr>Perspectives-Program team</vt:lpstr>
      <vt:lpstr>Perspectives-UX &amp; content</vt:lpstr>
      <vt:lpstr>Perspectives-Research participants</vt:lpstr>
      <vt:lpstr>How do we get to a shared understanding?</vt:lpstr>
      <vt:lpstr>How do we get to a shared understanding?</vt:lpstr>
      <vt:lpstr>How do we get to a shared understanding?</vt:lpstr>
      <vt:lpstr>PowerPoint Presentation</vt:lpstr>
      <vt:lpstr>Moving into Bet A</vt:lpstr>
      <vt:lpstr>Bet A</vt:lpstr>
      <vt:lpstr>Bet A</vt:lpstr>
      <vt:lpstr>Bet A</vt:lpstr>
      <vt:lpstr>PowerPoint Presentation</vt:lpstr>
      <vt:lpstr>PowerPoint Presentation</vt:lpstr>
      <vt:lpstr>Bet A</vt:lpstr>
      <vt:lpstr>Other Resources</vt:lpstr>
      <vt:lpstr>Other 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10-10CG  Sign as a Representative and Document upload </dc:title>
  <cp:lastModifiedBy>Dene Gabaldon</cp:lastModifiedBy>
  <cp:revision>1</cp:revision>
  <dcterms:modified xsi:type="dcterms:W3CDTF">2022-03-18T13:03:39Z</dcterms:modified>
</cp:coreProperties>
</file>